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8" r:id="rId3"/>
    <p:sldId id="268" r:id="rId4"/>
    <p:sldId id="260" r:id="rId5"/>
    <p:sldId id="277" r:id="rId6"/>
    <p:sldId id="258" r:id="rId7"/>
    <p:sldId id="279" r:id="rId8"/>
  </p:sldIdLst>
  <p:sldSz cx="12192000" cy="6858000"/>
  <p:notesSz cx="6858000" cy="9144000"/>
  <p:embeddedFontLst>
    <p:embeddedFont>
      <p:font typeface="Segoe UI Semibold" panose="020B0702040204020203" pitchFamily="34" charset="0"/>
      <p:bold r:id="rId9"/>
      <p:boldItalic r:id="rId10"/>
    </p:embeddedFont>
    <p:embeddedFont>
      <p:font typeface="Segoe UI Semilight" panose="020B0402040204020203" pitchFamily="34" charset="0"/>
      <p:regular r:id="rId11"/>
      <p:italic r:id="rId12"/>
    </p:embeddedFont>
    <p:embeddedFont>
      <p:font typeface="Verdana" panose="020B060403050404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98AF"/>
    <a:srgbClr val="F6EB0A"/>
    <a:srgbClr val="87C3BA"/>
    <a:srgbClr val="ACD6D0"/>
    <a:srgbClr val="62A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18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AE881-A23B-4772-A6C8-A912BC2E8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0A1C1-168B-4E93-B0B1-64AE4D669C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5F4D9-8750-4733-82C6-F4B79DA46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263-FB54-437B-9868-F7877AF3B94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4E26E-718F-4442-B336-823A9891F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D8A45-DBE8-4980-B049-F48A2159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6207-C868-4962-A726-15B6252F0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84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A91F-65E9-4517-8BF2-B9751B388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1EB46B-4A9E-49A3-B122-EEFE18366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4384B-1844-4187-B5FB-8D5B763E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263-FB54-437B-9868-F7877AF3B94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1E25D-C62A-4EA1-BF92-3B2EAFDD9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4B1BC-7F97-4CB6-BC4D-4858A2D3A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6207-C868-4962-A726-15B6252F0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3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E69A74-6AFE-4FF7-B64F-4AFEEF0C2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4D5F1-351E-416D-9C90-5CAD7A98F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E4355-E4C8-476E-ACFD-632F53FDB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263-FB54-437B-9868-F7877AF3B94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706B1-7138-4ACB-95E0-1F5434E1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D4F29-EA90-4847-A3CC-5420B804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6207-C868-4962-A726-15B6252F0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43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BFAF8-5D25-4452-ABA3-0FD79C5A3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98B3C-8C35-4B94-ADD0-6B301A2DF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D84D9-5C21-4087-9557-ABE03E0FD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263-FB54-437B-9868-F7877AF3B94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95BCB-BA30-4C82-9E45-BBED68D91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AB9A6-9EBE-48B0-BB8B-88D94833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6207-C868-4962-A726-15B6252F0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6A6E2-E0B7-4737-8AEB-C998E9AF2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1EFBE-8501-43DE-8A7D-A158BA8AE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5BBF5-22F7-4545-917D-731F4FFCD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263-FB54-437B-9868-F7877AF3B94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C6370-2D08-41B8-A653-7B15FAC59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BBADB-3F78-44ED-9527-CB9B1783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6207-C868-4962-A726-15B6252F0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60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1D7D8-46DE-49E6-B5AF-5DF1452C9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1DED0-AEB2-49D0-ADF2-055BA6270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B2C67-4654-49BA-B45F-3BF9BD305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3E16E-DDA7-4460-AB8E-EECDF411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263-FB54-437B-9868-F7877AF3B94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71394-AA03-4DFF-941A-1B111670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11E14-78FC-47C7-A0B2-6DA59DCF1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6207-C868-4962-A726-15B6252F0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67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8C188-37DD-499A-A0D5-9D4B6736F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82B24-CFE7-4864-B386-36B02E6C4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90C96-B5D2-4629-BAE4-ED18560CC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4FF381-3AB7-4728-A307-D7AF08E7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975993-F257-4008-819C-9885F592D2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9F57A-7C6B-47FF-B30F-3D1D580D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263-FB54-437B-9868-F7877AF3B94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84F5A3-F3C9-4CD1-BC54-0F0C2F8E3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5E6A96-1374-4FF0-9B83-C4B3DCE41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6207-C868-4962-A726-15B6252F0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1886-6DAE-4180-A8A2-E70E4C5AE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EEE4E1-2D85-43D6-B174-C8AD37E0A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263-FB54-437B-9868-F7877AF3B94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72720-5821-4263-86D2-82B38D35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CF647-7595-47BF-8FEE-E57239E42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6207-C868-4962-A726-15B6252F0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47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6E39C8-4B98-415C-BC4C-E989B377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263-FB54-437B-9868-F7877AF3B94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8717D-2180-4923-8AE9-890BF16C8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043CF-CD95-4346-95EC-CDD09F7B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6207-C868-4962-A726-15B6252F0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0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4CF73-8837-4A49-8374-21873964E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D97E9-9272-46B7-99BE-7026B3557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34270-1F2D-4FA2-8B55-1C2E80BE4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1CEAC-BC63-463E-9074-6F6FB9440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263-FB54-437B-9868-F7877AF3B94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716F9-4E4A-4F25-AF1A-422E8293B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64B638-23C1-4120-BD00-E3569E2BE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6207-C868-4962-A726-15B6252F0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9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D067E-64BB-4F81-8B3A-99F542163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25A57B-7AF6-4163-B690-CC8AFE781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6C4B6-716C-434A-B0C7-448D77D95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87E9C-A5B5-4325-9D8B-0427A8BE0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263-FB54-437B-9868-F7877AF3B94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10D53-A7BA-4804-BFC1-3CDF7C80C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A7FF2-4931-42DA-9435-137D9DD4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6207-C868-4962-A726-15B6252F0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78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301E30-61C9-429C-B2E8-8118F1961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FC4F8-4CAC-4915-A992-CDB296462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80515-43AE-4317-9C04-463D136E09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51263-FB54-437B-9868-F7877AF3B94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EE414-5F07-4862-B719-FC56DAD3F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48FE4-C16C-4FB8-93C0-DB08C2DE4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56207-C868-4962-A726-15B6252F0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microsoft.com/office/2007/relationships/hdphoto" Target="../media/hdphoto3.wdp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with bicycles&#10;&#10;Description automatically generated">
            <a:extLst>
              <a:ext uri="{FF2B5EF4-FFF2-40B4-BE49-F238E27FC236}">
                <a16:creationId xmlns:a16="http://schemas.microsoft.com/office/drawing/2014/main" id="{AE9A71C8-11EA-2303-6B97-953AB4CDED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4817" y="0"/>
            <a:ext cx="3627183" cy="2458649"/>
          </a:xfrm>
          <a:prstGeom prst="rect">
            <a:avLst/>
          </a:prstGeom>
        </p:spPr>
      </p:pic>
      <p:pic>
        <p:nvPicPr>
          <p:cNvPr id="19" name="Picture 18" descr="A palm tree and a sign on a sidewalk&#10;&#10;Description automatically generated">
            <a:extLst>
              <a:ext uri="{FF2B5EF4-FFF2-40B4-BE49-F238E27FC236}">
                <a16:creationId xmlns:a16="http://schemas.microsoft.com/office/drawing/2014/main" id="{5249C77E-729A-0C13-B7AC-474AB6BC7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6725"/>
                    </a14:imgEffect>
                    <a14:imgEffect>
                      <a14:saturation sat="185000"/>
                    </a14:imgEffect>
                    <a14:imgEffect>
                      <a14:brightnessContrast bright="2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559989" y="317446"/>
            <a:ext cx="2606244" cy="1971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436DEC-AAA9-9F53-779F-834461A0C0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1888" y="0"/>
            <a:ext cx="2645545" cy="2994212"/>
          </a:xfrm>
          <a:prstGeom prst="rect">
            <a:avLst/>
          </a:prstGeom>
        </p:spPr>
      </p:pic>
      <p:pic>
        <p:nvPicPr>
          <p:cNvPr id="21" name="Picture 20" descr="A group of people riding bikes&#10;&#10;Description automatically generated with low confidence">
            <a:extLst>
              <a:ext uri="{FF2B5EF4-FFF2-40B4-BE49-F238E27FC236}">
                <a16:creationId xmlns:a16="http://schemas.microsoft.com/office/drawing/2014/main" id="{E6529A15-74F8-E0E6-AC34-DCA70AACBC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38597"/>
            <a:ext cx="8724165" cy="3365469"/>
          </a:xfrm>
          <a:prstGeom prst="rect">
            <a:avLst/>
          </a:prstGeom>
        </p:spPr>
      </p:pic>
      <p:pic>
        <p:nvPicPr>
          <p:cNvPr id="32" name="Picture 31" descr="A picture containing text, ground, outdoor&#10;&#10;Description automatically generated">
            <a:extLst>
              <a:ext uri="{FF2B5EF4-FFF2-40B4-BE49-F238E27FC236}">
                <a16:creationId xmlns:a16="http://schemas.microsoft.com/office/drawing/2014/main" id="{B141AA2B-D424-0410-F5AB-F01ACBC9C3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399658" y="2833025"/>
            <a:ext cx="3181411" cy="24032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F51730-1E27-B583-7B7E-E057417919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4425" y="2238597"/>
            <a:ext cx="2989856" cy="33654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5C8219-79A1-46AA-9DD8-AC3BE2C5D45D}"/>
              </a:ext>
            </a:extLst>
          </p:cNvPr>
          <p:cNvSpPr/>
          <p:nvPr/>
        </p:nvSpPr>
        <p:spPr>
          <a:xfrm>
            <a:off x="0" y="5570255"/>
            <a:ext cx="12192000" cy="1300899"/>
          </a:xfrm>
          <a:prstGeom prst="rect">
            <a:avLst/>
          </a:prstGeom>
          <a:solidFill>
            <a:srgbClr val="679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group of people running on a street&#10;&#10;Description automatically generated with medium confidence">
            <a:extLst>
              <a:ext uri="{FF2B5EF4-FFF2-40B4-BE49-F238E27FC236}">
                <a16:creationId xmlns:a16="http://schemas.microsoft.com/office/drawing/2014/main" id="{15A574F1-4445-58DB-4BB8-BA1C3848E5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392570" cy="2238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AC3C31-F3F9-424E-84D9-DAF5AC5E9D55}"/>
              </a:ext>
            </a:extLst>
          </p:cNvPr>
          <p:cNvSpPr txBox="1"/>
          <p:nvPr/>
        </p:nvSpPr>
        <p:spPr>
          <a:xfrm>
            <a:off x="3596790" y="5717850"/>
            <a:ext cx="8595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PB Pathways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4287B-E45A-4BB3-92A7-B017BF2E6CFC}"/>
              </a:ext>
            </a:extLst>
          </p:cNvPr>
          <p:cNvSpPr txBox="1"/>
          <p:nvPr/>
        </p:nvSpPr>
        <p:spPr>
          <a:xfrm>
            <a:off x="3711387" y="6435154"/>
            <a:ext cx="848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PBPG March 13, 2022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A7F49D-A6C1-7F15-CEC0-6B34DAF49AAF}"/>
              </a:ext>
            </a:extLst>
          </p:cNvPr>
          <p:cNvCxnSpPr>
            <a:cxnSpLocks/>
          </p:cNvCxnSpPr>
          <p:nvPr/>
        </p:nvCxnSpPr>
        <p:spPr>
          <a:xfrm>
            <a:off x="0" y="2238596"/>
            <a:ext cx="9834281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4D3955-3FCF-7E16-C624-5318F27A7D19}"/>
              </a:ext>
            </a:extLst>
          </p:cNvPr>
          <p:cNvCxnSpPr>
            <a:cxnSpLocks/>
          </p:cNvCxnSpPr>
          <p:nvPr/>
        </p:nvCxnSpPr>
        <p:spPr>
          <a:xfrm>
            <a:off x="9834281" y="2458649"/>
            <a:ext cx="2328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0D35D0-39E3-4FD4-381F-40EE591BDD02}"/>
              </a:ext>
            </a:extLst>
          </p:cNvPr>
          <p:cNvCxnSpPr>
            <a:cxnSpLocks/>
          </p:cNvCxnSpPr>
          <p:nvPr/>
        </p:nvCxnSpPr>
        <p:spPr>
          <a:xfrm>
            <a:off x="9834281" y="2221706"/>
            <a:ext cx="0" cy="33433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F414A0-161D-3056-B222-F1E3793A018C}"/>
              </a:ext>
            </a:extLst>
          </p:cNvPr>
          <p:cNvCxnSpPr>
            <a:cxnSpLocks/>
          </p:cNvCxnSpPr>
          <p:nvPr/>
        </p:nvCxnSpPr>
        <p:spPr>
          <a:xfrm>
            <a:off x="8848787" y="0"/>
            <a:ext cx="0" cy="22385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78CE14C-6849-C63D-8972-1AAA22FD232C}"/>
              </a:ext>
            </a:extLst>
          </p:cNvPr>
          <p:cNvCxnSpPr>
            <a:cxnSpLocks/>
          </p:cNvCxnSpPr>
          <p:nvPr/>
        </p:nvCxnSpPr>
        <p:spPr>
          <a:xfrm>
            <a:off x="6877433" y="0"/>
            <a:ext cx="0" cy="22385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859D80-D983-AEE1-34E5-2703CD90FDE3}"/>
              </a:ext>
            </a:extLst>
          </p:cNvPr>
          <p:cNvCxnSpPr>
            <a:cxnSpLocks/>
          </p:cNvCxnSpPr>
          <p:nvPr/>
        </p:nvCxnSpPr>
        <p:spPr>
          <a:xfrm>
            <a:off x="4392570" y="0"/>
            <a:ext cx="0" cy="22385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120C76-6D78-09B7-8517-B31072F0A51A}"/>
              </a:ext>
            </a:extLst>
          </p:cNvPr>
          <p:cNvCxnSpPr>
            <a:cxnSpLocks/>
          </p:cNvCxnSpPr>
          <p:nvPr/>
        </p:nvCxnSpPr>
        <p:spPr>
          <a:xfrm>
            <a:off x="6857547" y="2238596"/>
            <a:ext cx="0" cy="33264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FC80E5-0CF5-E377-230A-5C07E6657CAD}"/>
              </a:ext>
            </a:extLst>
          </p:cNvPr>
          <p:cNvCxnSpPr>
            <a:cxnSpLocks/>
          </p:cNvCxnSpPr>
          <p:nvPr/>
        </p:nvCxnSpPr>
        <p:spPr>
          <a:xfrm>
            <a:off x="0" y="5560472"/>
            <a:ext cx="12192000" cy="3354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349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F8074748-12C6-5731-55F6-BD1C679DCF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0393"/>
            <a:ext cx="8417857" cy="59876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EADDC0-654E-F445-04F8-A9D27D145187}"/>
              </a:ext>
            </a:extLst>
          </p:cNvPr>
          <p:cNvSpPr/>
          <p:nvPr/>
        </p:nvSpPr>
        <p:spPr>
          <a:xfrm>
            <a:off x="-1" y="-81265"/>
            <a:ext cx="12192000" cy="1300899"/>
          </a:xfrm>
          <a:prstGeom prst="rect">
            <a:avLst/>
          </a:prstGeom>
          <a:solidFill>
            <a:srgbClr val="679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D7CE0-DA29-B51C-3D25-535FC728D1C5}"/>
              </a:ext>
            </a:extLst>
          </p:cNvPr>
          <p:cNvSpPr txBox="1"/>
          <p:nvPr/>
        </p:nvSpPr>
        <p:spPr>
          <a:xfrm>
            <a:off x="146114" y="139488"/>
            <a:ext cx="12045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PB Pathways 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330CF9-9F64-BA3C-C5A1-196109C963E3}"/>
              </a:ext>
            </a:extLst>
          </p:cNvPr>
          <p:cNvSpPr txBox="1"/>
          <p:nvPr/>
        </p:nvSpPr>
        <p:spPr>
          <a:xfrm>
            <a:off x="8498539" y="1362416"/>
            <a:ext cx="3693461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600" b="1" dirty="0">
                <a:solidFill>
                  <a:srgbClr val="4D4D4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Local travel</a:t>
            </a:r>
          </a:p>
          <a:p>
            <a:pPr>
              <a:spcAft>
                <a:spcPts val="600"/>
              </a:spcAft>
            </a:pPr>
            <a:r>
              <a:rPr lang="en-US" sz="2600" b="1" dirty="0">
                <a:solidFill>
                  <a:srgbClr val="4D4D4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Active transportation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D4D4D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Walking, biking, skating, scooting, &amp; more</a:t>
            </a:r>
          </a:p>
          <a:p>
            <a:pPr>
              <a:spcAft>
                <a:spcPts val="1800"/>
              </a:spcAft>
            </a:pPr>
            <a:r>
              <a:rPr lang="en-US" sz="2600" b="1" dirty="0">
                <a:solidFill>
                  <a:srgbClr val="4D4D4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Allow driving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870FB4-C891-79AA-C282-2EB9146BA474}"/>
              </a:ext>
            </a:extLst>
          </p:cNvPr>
          <p:cNvSpPr txBox="1"/>
          <p:nvPr/>
        </p:nvSpPr>
        <p:spPr>
          <a:xfrm>
            <a:off x="9328460" y="5754714"/>
            <a:ext cx="2734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Phase 1 </a:t>
            </a:r>
          </a:p>
          <a:p>
            <a:r>
              <a:rPr lang="en-US" sz="1600" dirty="0">
                <a:latin typeface="+mj-lt"/>
              </a:rPr>
              <a:t>Future Phase(s)</a:t>
            </a:r>
          </a:p>
          <a:p>
            <a:r>
              <a:rPr lang="en-US" sz="1600" dirty="0">
                <a:latin typeface="+mj-lt"/>
              </a:rPr>
              <a:t>Regional Bicycle Routes</a:t>
            </a:r>
          </a:p>
        </p:txBody>
      </p:sp>
      <p:pic>
        <p:nvPicPr>
          <p:cNvPr id="12" name="Picture 11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ED61CD8D-A78F-1306-4F55-5C02A9FE21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9213" y="5601950"/>
            <a:ext cx="699247" cy="1116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9346C6-61B1-9766-8E03-0A9A3DB01E44}"/>
              </a:ext>
            </a:extLst>
          </p:cNvPr>
          <p:cNvSpPr txBox="1"/>
          <p:nvPr/>
        </p:nvSpPr>
        <p:spPr>
          <a:xfrm rot="4627348">
            <a:off x="1231997" y="3817253"/>
            <a:ext cx="1152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Cass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645366-E4ED-E370-49D7-43E051301856}"/>
              </a:ext>
            </a:extLst>
          </p:cNvPr>
          <p:cNvSpPr txBox="1"/>
          <p:nvPr/>
        </p:nvSpPr>
        <p:spPr>
          <a:xfrm rot="4627348">
            <a:off x="2014630" y="3594541"/>
            <a:ext cx="1152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Fanuel</a:t>
            </a: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201D2-0B34-ECF7-C7EF-2B3FA9388AF9}"/>
              </a:ext>
            </a:extLst>
          </p:cNvPr>
          <p:cNvSpPr txBox="1"/>
          <p:nvPr/>
        </p:nvSpPr>
        <p:spPr>
          <a:xfrm rot="4627348">
            <a:off x="3161518" y="5195011"/>
            <a:ext cx="1278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Ingraham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02229E-0A0B-1EBD-36B0-4CA3CC5DE287}"/>
              </a:ext>
            </a:extLst>
          </p:cNvPr>
          <p:cNvSpPr txBox="1"/>
          <p:nvPr/>
        </p:nvSpPr>
        <p:spPr>
          <a:xfrm rot="4627348">
            <a:off x="3482346" y="3290500"/>
            <a:ext cx="1278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Lamont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E27343-B581-5DF6-1A5D-2A26E6995BF3}"/>
              </a:ext>
            </a:extLst>
          </p:cNvPr>
          <p:cNvSpPr txBox="1"/>
          <p:nvPr/>
        </p:nvSpPr>
        <p:spPr>
          <a:xfrm rot="4627348">
            <a:off x="4264979" y="3163155"/>
            <a:ext cx="1278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Olney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B48944-28D9-D134-72DB-EA0CB60DD3F0}"/>
              </a:ext>
            </a:extLst>
          </p:cNvPr>
          <p:cNvSpPr txBox="1"/>
          <p:nvPr/>
        </p:nvSpPr>
        <p:spPr>
          <a:xfrm rot="20819903">
            <a:off x="4467186" y="3406144"/>
            <a:ext cx="1152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Grand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5F8721-181F-71B4-2F45-962A0F426605}"/>
              </a:ext>
            </a:extLst>
          </p:cNvPr>
          <p:cNvSpPr txBox="1"/>
          <p:nvPr/>
        </p:nvSpPr>
        <p:spPr>
          <a:xfrm rot="20819903">
            <a:off x="1144484" y="2946976"/>
            <a:ext cx="1152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Law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637C32-C986-EC78-682E-E6148BACFF9C}"/>
              </a:ext>
            </a:extLst>
          </p:cNvPr>
          <p:cNvSpPr txBox="1"/>
          <p:nvPr/>
        </p:nvSpPr>
        <p:spPr>
          <a:xfrm rot="20819903">
            <a:off x="917708" y="2157196"/>
            <a:ext cx="1254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Tourmaline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BCC446-B28C-418D-1C34-BE7F2D9A460D}"/>
              </a:ext>
            </a:extLst>
          </p:cNvPr>
          <p:cNvSpPr txBox="1"/>
          <p:nvPr/>
        </p:nvSpPr>
        <p:spPr>
          <a:xfrm rot="20819903">
            <a:off x="304164" y="1489451"/>
            <a:ext cx="1254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Van Nuys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F25F11-81BF-08B2-988D-5040B034AC91}"/>
              </a:ext>
            </a:extLst>
          </p:cNvPr>
          <p:cNvSpPr txBox="1"/>
          <p:nvPr/>
        </p:nvSpPr>
        <p:spPr>
          <a:xfrm rot="20819903">
            <a:off x="4414236" y="4094644"/>
            <a:ext cx="1254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PB Drive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3FE12D-EA77-210D-7807-7C582313608B}"/>
              </a:ext>
            </a:extLst>
          </p:cNvPr>
          <p:cNvSpPr txBox="1"/>
          <p:nvPr/>
        </p:nvSpPr>
        <p:spPr>
          <a:xfrm rot="20819903">
            <a:off x="1481630" y="4509155"/>
            <a:ext cx="1254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Reed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B2F481-4078-5429-2863-F621E5890E57}"/>
              </a:ext>
            </a:extLst>
          </p:cNvPr>
          <p:cNvSpPr txBox="1"/>
          <p:nvPr/>
        </p:nvSpPr>
        <p:spPr>
          <a:xfrm rot="4627348">
            <a:off x="2857219" y="2811023"/>
            <a:ext cx="1278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Jewell</a:t>
            </a:r>
          </a:p>
        </p:txBody>
      </p:sp>
    </p:spTree>
    <p:extLst>
      <p:ext uri="{BB962C8B-B14F-4D97-AF65-F5344CB8AC3E}">
        <p14:creationId xmlns:p14="http://schemas.microsoft.com/office/powerpoint/2010/main" val="890713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88D7F8D4-BA81-DCBD-E11B-A4E89AAD0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0393"/>
            <a:ext cx="8417857" cy="5987607"/>
          </a:xfrm>
          <a:prstGeom prst="rect">
            <a:avLst/>
          </a:prstGeom>
        </p:spPr>
      </p:pic>
      <p:pic>
        <p:nvPicPr>
          <p:cNvPr id="2" name="Picture 1" descr="A picture containing text, ground, outdoor&#10;&#10;Description automatically generated">
            <a:extLst>
              <a:ext uri="{FF2B5EF4-FFF2-40B4-BE49-F238E27FC236}">
                <a16:creationId xmlns:a16="http://schemas.microsoft.com/office/drawing/2014/main" id="{8875C60A-18CB-7873-490D-452B4355B4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423462" y="3433417"/>
            <a:ext cx="1200330" cy="9067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FF05DB-DCDB-066A-271B-CEAA580E176B}"/>
              </a:ext>
            </a:extLst>
          </p:cNvPr>
          <p:cNvSpPr txBox="1"/>
          <p:nvPr/>
        </p:nvSpPr>
        <p:spPr>
          <a:xfrm>
            <a:off x="8498539" y="1362416"/>
            <a:ext cx="383633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b="1" dirty="0">
                <a:solidFill>
                  <a:srgbClr val="4D4D4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2014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rgbClr val="4D4D4D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PB Pathways network created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3A3E13-1792-F9DB-908B-92A222EB3CE9}"/>
              </a:ext>
            </a:extLst>
          </p:cNvPr>
          <p:cNvSpPr txBox="1"/>
          <p:nvPr/>
        </p:nvSpPr>
        <p:spPr>
          <a:xfrm>
            <a:off x="8498539" y="2354900"/>
            <a:ext cx="3693461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b="1" dirty="0">
                <a:solidFill>
                  <a:srgbClr val="4D4D4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2015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rgbClr val="4D4D4D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Phase 1 improvements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2FA4D0-8910-357A-6BAE-99674669FB7A}"/>
              </a:ext>
            </a:extLst>
          </p:cNvPr>
          <p:cNvSpPr txBox="1"/>
          <p:nvPr/>
        </p:nvSpPr>
        <p:spPr>
          <a:xfrm>
            <a:off x="8535701" y="4728360"/>
            <a:ext cx="3693461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b="1" dirty="0">
                <a:solidFill>
                  <a:srgbClr val="4D4D4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2016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rgbClr val="4D4D4D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Cass St. bike lanes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5ABEFF-D69D-0C3D-BCE7-BD1ABCFD4F48}"/>
              </a:ext>
            </a:extLst>
          </p:cNvPr>
          <p:cNvSpPr txBox="1"/>
          <p:nvPr/>
        </p:nvSpPr>
        <p:spPr>
          <a:xfrm>
            <a:off x="9476999" y="3286623"/>
            <a:ext cx="2590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4D4D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Wayfinding 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4D4D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Surfboard decals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4D4D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Curb ramps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4D4D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Enhanced crosswalks</a:t>
            </a:r>
          </a:p>
        </p:txBody>
      </p:sp>
      <p:pic>
        <p:nvPicPr>
          <p:cNvPr id="26" name="Picture 25" descr="A car driving on a road&#10;&#10;Description automatically generated">
            <a:extLst>
              <a:ext uri="{FF2B5EF4-FFF2-40B4-BE49-F238E27FC236}">
                <a16:creationId xmlns:a16="http://schemas.microsoft.com/office/drawing/2014/main" id="{63C66C0D-4072-644B-41B6-19436253D0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0866" y="5605523"/>
            <a:ext cx="2214283" cy="12055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EE7DA1-F581-309D-3641-85B35F2931AD}"/>
              </a:ext>
            </a:extLst>
          </p:cNvPr>
          <p:cNvSpPr/>
          <p:nvPr/>
        </p:nvSpPr>
        <p:spPr>
          <a:xfrm>
            <a:off x="-1" y="-81265"/>
            <a:ext cx="12192000" cy="1300899"/>
          </a:xfrm>
          <a:prstGeom prst="rect">
            <a:avLst/>
          </a:prstGeom>
          <a:solidFill>
            <a:srgbClr val="679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FAD82-CF27-D38B-5278-BB68B383E843}"/>
              </a:ext>
            </a:extLst>
          </p:cNvPr>
          <p:cNvSpPr txBox="1"/>
          <p:nvPr/>
        </p:nvSpPr>
        <p:spPr>
          <a:xfrm>
            <a:off x="146114" y="139488"/>
            <a:ext cx="12045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History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963853-E5F0-4FA1-65FE-0968D85390BA}"/>
              </a:ext>
            </a:extLst>
          </p:cNvPr>
          <p:cNvSpPr txBox="1"/>
          <p:nvPr/>
        </p:nvSpPr>
        <p:spPr>
          <a:xfrm rot="4627348">
            <a:off x="1231997" y="3817253"/>
            <a:ext cx="1152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Cass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236F5-49BC-9001-56CC-D3E8B4CD0B65}"/>
              </a:ext>
            </a:extLst>
          </p:cNvPr>
          <p:cNvSpPr txBox="1"/>
          <p:nvPr/>
        </p:nvSpPr>
        <p:spPr>
          <a:xfrm rot="4627348">
            <a:off x="2014630" y="3594541"/>
            <a:ext cx="1152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Fanuel</a:t>
            </a: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72459-F585-1FED-2538-63CDF2FD8427}"/>
              </a:ext>
            </a:extLst>
          </p:cNvPr>
          <p:cNvSpPr txBox="1"/>
          <p:nvPr/>
        </p:nvSpPr>
        <p:spPr>
          <a:xfrm rot="4627348">
            <a:off x="3161518" y="5195011"/>
            <a:ext cx="1278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Ingraham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B9EDF-4166-971F-7A3B-7EAD226FB376}"/>
              </a:ext>
            </a:extLst>
          </p:cNvPr>
          <p:cNvSpPr txBox="1"/>
          <p:nvPr/>
        </p:nvSpPr>
        <p:spPr>
          <a:xfrm rot="4627348">
            <a:off x="3482346" y="3290500"/>
            <a:ext cx="1278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Lamont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ACF87E-A712-9660-22DF-1B08594D6F0E}"/>
              </a:ext>
            </a:extLst>
          </p:cNvPr>
          <p:cNvSpPr txBox="1"/>
          <p:nvPr/>
        </p:nvSpPr>
        <p:spPr>
          <a:xfrm rot="4627348">
            <a:off x="4264979" y="3163155"/>
            <a:ext cx="1278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Olney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BFB3FA-85F0-9D60-5A74-C104E2F48CA7}"/>
              </a:ext>
            </a:extLst>
          </p:cNvPr>
          <p:cNvSpPr txBox="1"/>
          <p:nvPr/>
        </p:nvSpPr>
        <p:spPr>
          <a:xfrm rot="20819903">
            <a:off x="4467186" y="3406144"/>
            <a:ext cx="1152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Grand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5E0701-1AB3-E632-B2EA-E7788E3153CD}"/>
              </a:ext>
            </a:extLst>
          </p:cNvPr>
          <p:cNvSpPr txBox="1"/>
          <p:nvPr/>
        </p:nvSpPr>
        <p:spPr>
          <a:xfrm rot="20819903">
            <a:off x="1144484" y="2946976"/>
            <a:ext cx="1152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Law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94115F-6AB1-3CCF-894B-FBF774604FDB}"/>
              </a:ext>
            </a:extLst>
          </p:cNvPr>
          <p:cNvSpPr txBox="1"/>
          <p:nvPr/>
        </p:nvSpPr>
        <p:spPr>
          <a:xfrm rot="20819903">
            <a:off x="917708" y="2157196"/>
            <a:ext cx="1254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Tourmaline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A5FDDC-623C-CA75-46A8-F1FE930E0581}"/>
              </a:ext>
            </a:extLst>
          </p:cNvPr>
          <p:cNvSpPr txBox="1"/>
          <p:nvPr/>
        </p:nvSpPr>
        <p:spPr>
          <a:xfrm rot="20819903">
            <a:off x="304164" y="1489451"/>
            <a:ext cx="1254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Van Nuys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D2979F-312C-2CA1-68B0-D6382766AA2F}"/>
              </a:ext>
            </a:extLst>
          </p:cNvPr>
          <p:cNvSpPr txBox="1"/>
          <p:nvPr/>
        </p:nvSpPr>
        <p:spPr>
          <a:xfrm rot="20819903">
            <a:off x="4414236" y="4094644"/>
            <a:ext cx="1254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PB Drive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186B2C-0B2D-9785-1DB7-42D0B04CDA6D}"/>
              </a:ext>
            </a:extLst>
          </p:cNvPr>
          <p:cNvSpPr txBox="1"/>
          <p:nvPr/>
        </p:nvSpPr>
        <p:spPr>
          <a:xfrm rot="20819903">
            <a:off x="1481630" y="4509155"/>
            <a:ext cx="1254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Reed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B182E0-C351-8CAC-39E8-F27822E2BFF3}"/>
              </a:ext>
            </a:extLst>
          </p:cNvPr>
          <p:cNvSpPr txBox="1"/>
          <p:nvPr/>
        </p:nvSpPr>
        <p:spPr>
          <a:xfrm rot="4627348">
            <a:off x="2857219" y="2811023"/>
            <a:ext cx="1278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Jewell</a:t>
            </a:r>
          </a:p>
        </p:txBody>
      </p:sp>
    </p:spTree>
    <p:extLst>
      <p:ext uri="{BB962C8B-B14F-4D97-AF65-F5344CB8AC3E}">
        <p14:creationId xmlns:p14="http://schemas.microsoft.com/office/powerpoint/2010/main" val="1058846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0AA5CD0-C79D-4CF4-917A-073180BA3CDA}"/>
              </a:ext>
            </a:extLst>
          </p:cNvPr>
          <p:cNvSpPr txBox="1"/>
          <p:nvPr/>
        </p:nvSpPr>
        <p:spPr>
          <a:xfrm>
            <a:off x="4404350" y="1727258"/>
            <a:ext cx="71332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i="0" dirty="0">
                <a:solidFill>
                  <a:srgbClr val="4D4D4D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Link different parts of </a:t>
            </a:r>
            <a:r>
              <a:rPr lang="en-US" sz="2800" b="1" dirty="0">
                <a:solidFill>
                  <a:srgbClr val="4D4D4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neighborhood</a:t>
            </a:r>
          </a:p>
          <a:p>
            <a:pPr>
              <a:spcAft>
                <a:spcPts val="1800"/>
              </a:spcAft>
            </a:pPr>
            <a:r>
              <a:rPr lang="en-US" sz="2800" b="1" i="0" dirty="0">
                <a:solidFill>
                  <a:srgbClr val="4D4D4D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Guide visitors to local destinations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rgbClr val="4D4D4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Support multiple transportation options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rgbClr val="4D4D4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Build community connections &amp; identity</a:t>
            </a:r>
          </a:p>
          <a:p>
            <a:pPr>
              <a:spcAft>
                <a:spcPts val="1800"/>
              </a:spcAft>
            </a:pPr>
            <a:r>
              <a:rPr lang="en-US" sz="2800" b="0" i="0" dirty="0">
                <a:solidFill>
                  <a:srgbClr val="4D4D4D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Improve traffic safety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374BD0-E399-48E2-90BC-BB0C1C587135}"/>
              </a:ext>
            </a:extLst>
          </p:cNvPr>
          <p:cNvSpPr/>
          <p:nvPr/>
        </p:nvSpPr>
        <p:spPr>
          <a:xfrm>
            <a:off x="0" y="8379"/>
            <a:ext cx="12192000" cy="1300899"/>
          </a:xfrm>
          <a:prstGeom prst="rect">
            <a:avLst/>
          </a:prstGeom>
          <a:solidFill>
            <a:srgbClr val="679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72FBC3-97E7-450D-B328-E3F01E933E07}"/>
              </a:ext>
            </a:extLst>
          </p:cNvPr>
          <p:cNvSpPr txBox="1"/>
          <p:nvPr/>
        </p:nvSpPr>
        <p:spPr>
          <a:xfrm>
            <a:off x="146115" y="229132"/>
            <a:ext cx="12045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Purpose</a:t>
            </a:r>
          </a:p>
        </p:txBody>
      </p:sp>
      <p:pic>
        <p:nvPicPr>
          <p:cNvPr id="15" name="Picture 14" descr="A stop sign on a pole&#10;&#10;Description automatically generated">
            <a:extLst>
              <a:ext uri="{FF2B5EF4-FFF2-40B4-BE49-F238E27FC236}">
                <a16:creationId xmlns:a16="http://schemas.microsoft.com/office/drawing/2014/main" id="{6C10B750-7CBD-1249-C40A-E0BBDD988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479" y="1530031"/>
            <a:ext cx="3757341" cy="51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5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CC28C-7866-5E2D-D19A-EC15D712E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0A6C2FF-9670-C077-F86B-22D808CCADCD}"/>
              </a:ext>
            </a:extLst>
          </p:cNvPr>
          <p:cNvSpPr/>
          <p:nvPr/>
        </p:nvSpPr>
        <p:spPr>
          <a:xfrm>
            <a:off x="5065059" y="-1"/>
            <a:ext cx="6902823" cy="4087907"/>
          </a:xfrm>
          <a:prstGeom prst="rect">
            <a:avLst/>
          </a:prstGeom>
          <a:solidFill>
            <a:srgbClr val="679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D5DC01AE-FE88-996D-9DF9-59DE01157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481405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F9FA7-D9E4-CE5B-CE50-AA2A81D5E588}"/>
              </a:ext>
            </a:extLst>
          </p:cNvPr>
          <p:cNvSpPr txBox="1"/>
          <p:nvPr/>
        </p:nvSpPr>
        <p:spPr>
          <a:xfrm>
            <a:off x="5232353" y="610038"/>
            <a:ext cx="3862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0664"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City of San Diego</a:t>
            </a:r>
            <a:endParaRPr lang="en-US" sz="32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B5BEB-B828-D037-211A-FBBCDD63BF72}"/>
              </a:ext>
            </a:extLst>
          </p:cNvPr>
          <p:cNvSpPr txBox="1"/>
          <p:nvPr/>
        </p:nvSpPr>
        <p:spPr>
          <a:xfrm>
            <a:off x="5239972" y="1200575"/>
            <a:ext cx="5283696" cy="624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740664">
              <a:spcAft>
                <a:spcPts val="600"/>
              </a:spcAft>
              <a:defRPr sz="1458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Severe or fatal pedestrian/bicycle crashes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2012-2022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685A0D-B456-C59E-C0AB-4A602560CFA2}"/>
              </a:ext>
            </a:extLst>
          </p:cNvPr>
          <p:cNvCxnSpPr>
            <a:cxnSpLocks/>
          </p:cNvCxnSpPr>
          <p:nvPr/>
        </p:nvCxnSpPr>
        <p:spPr>
          <a:xfrm>
            <a:off x="5300933" y="1196671"/>
            <a:ext cx="37935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398E3C6-B8FE-096B-7F7C-BF86F60310EB}"/>
              </a:ext>
            </a:extLst>
          </p:cNvPr>
          <p:cNvSpPr/>
          <p:nvPr/>
        </p:nvSpPr>
        <p:spPr>
          <a:xfrm>
            <a:off x="510540" y="2872740"/>
            <a:ext cx="693420" cy="5562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02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31AA74D-45D7-4550-A0FF-968F5A51E0EA}"/>
              </a:ext>
            </a:extLst>
          </p:cNvPr>
          <p:cNvSpPr txBox="1"/>
          <p:nvPr/>
        </p:nvSpPr>
        <p:spPr>
          <a:xfrm>
            <a:off x="193248" y="1720295"/>
            <a:ext cx="6811750" cy="4416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4D4D4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Phase 1 complete</a:t>
            </a:r>
            <a:endParaRPr lang="en-US" sz="2000" b="0" i="0" dirty="0">
              <a:solidFill>
                <a:srgbClr val="4D4D4D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D4D4D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Damage/repaving to in-road decals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rgbClr val="4D4D4D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4D4D4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CPD Pathways Ad-Hoc Subcommittee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D4D4D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Prioritize routes for next phase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D4D4D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Identify potential interventions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D4D4D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Diamond St Slow Street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D4D4D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Monthly meetings on fourth Monday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rgbClr val="4D4D4D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4D4D4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Next Meeting March 25, 6-7:30 pm at library</a:t>
            </a:r>
            <a:endParaRPr lang="en-US" sz="2000" dirty="0">
              <a:solidFill>
                <a:srgbClr val="4D4D4D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1"/>
            <a:endParaRPr lang="en-US" sz="2000" dirty="0">
              <a:solidFill>
                <a:srgbClr val="4D4D4D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 descr="A group of people walking on a sidewalk&#10;&#10;Description automatically generated with low confidence">
            <a:extLst>
              <a:ext uri="{FF2B5EF4-FFF2-40B4-BE49-F238E27FC236}">
                <a16:creationId xmlns:a16="http://schemas.microsoft.com/office/drawing/2014/main" id="{3D3920BA-0946-06BF-4973-7C23E26A09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2622" y="4031431"/>
            <a:ext cx="4479248" cy="2529457"/>
          </a:xfrm>
          <a:prstGeom prst="rect">
            <a:avLst/>
          </a:prstGeom>
        </p:spPr>
      </p:pic>
      <p:pic>
        <p:nvPicPr>
          <p:cNvPr id="9" name="Picture 8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7E14DF31-6127-6D49-C5E8-E358F89F60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 rot="5400000">
            <a:off x="9797424" y="1727221"/>
            <a:ext cx="2143495" cy="1945395"/>
          </a:xfrm>
          <a:prstGeom prst="rect">
            <a:avLst/>
          </a:prstGeom>
        </p:spPr>
      </p:pic>
      <p:pic>
        <p:nvPicPr>
          <p:cNvPr id="29" name="Picture 28" descr="A group of people riding bicycles on a street&#10;&#10;Description automatically generated">
            <a:extLst>
              <a:ext uri="{FF2B5EF4-FFF2-40B4-BE49-F238E27FC236}">
                <a16:creationId xmlns:a16="http://schemas.microsoft.com/office/drawing/2014/main" id="{F9D3C1BB-4151-E3D3-C2FD-BE0A49EE1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2622" y="1628171"/>
            <a:ext cx="2212102" cy="21434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78521E-0C5A-1CF1-57BB-DCF00E6E84DA}"/>
              </a:ext>
            </a:extLst>
          </p:cNvPr>
          <p:cNvSpPr/>
          <p:nvPr/>
        </p:nvSpPr>
        <p:spPr>
          <a:xfrm>
            <a:off x="0" y="8379"/>
            <a:ext cx="12192000" cy="1300899"/>
          </a:xfrm>
          <a:prstGeom prst="rect">
            <a:avLst/>
          </a:prstGeom>
          <a:solidFill>
            <a:srgbClr val="679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805165-0E6D-D123-5997-C407DA7A0925}"/>
              </a:ext>
            </a:extLst>
          </p:cNvPr>
          <p:cNvSpPr txBox="1"/>
          <p:nvPr/>
        </p:nvSpPr>
        <p:spPr>
          <a:xfrm>
            <a:off x="146115" y="229132"/>
            <a:ext cx="12045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Current Status and Next Steps</a:t>
            </a:r>
          </a:p>
        </p:txBody>
      </p:sp>
    </p:spTree>
    <p:extLst>
      <p:ext uri="{BB962C8B-B14F-4D97-AF65-F5344CB8AC3E}">
        <p14:creationId xmlns:p14="http://schemas.microsoft.com/office/powerpoint/2010/main" val="3083014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4BBF3-04A0-D3D5-ECFB-27A174EA0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8A7A0A2A-C8AE-2DDC-A50D-CC0B1C29CC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0393"/>
            <a:ext cx="8417857" cy="59876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681D8A-00D5-1A11-8EF6-CC5E686C8718}"/>
              </a:ext>
            </a:extLst>
          </p:cNvPr>
          <p:cNvSpPr/>
          <p:nvPr/>
        </p:nvSpPr>
        <p:spPr>
          <a:xfrm>
            <a:off x="-1" y="-262240"/>
            <a:ext cx="12192000" cy="1300899"/>
          </a:xfrm>
          <a:prstGeom prst="rect">
            <a:avLst/>
          </a:prstGeom>
          <a:solidFill>
            <a:srgbClr val="679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45EB8-B1EF-2124-43D0-0A929F55CA6B}"/>
              </a:ext>
            </a:extLst>
          </p:cNvPr>
          <p:cNvSpPr txBox="1"/>
          <p:nvPr/>
        </p:nvSpPr>
        <p:spPr>
          <a:xfrm>
            <a:off x="146114" y="-41487"/>
            <a:ext cx="12045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PB Pathways Network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205C1E-AF6B-E192-AFB8-7E5A9BD93FDC}"/>
              </a:ext>
            </a:extLst>
          </p:cNvPr>
          <p:cNvSpPr txBox="1"/>
          <p:nvPr/>
        </p:nvSpPr>
        <p:spPr>
          <a:xfrm>
            <a:off x="9328460" y="5754714"/>
            <a:ext cx="2734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Phase 1 </a:t>
            </a:r>
          </a:p>
          <a:p>
            <a:r>
              <a:rPr lang="en-US" sz="1600" dirty="0">
                <a:latin typeface="+mj-lt"/>
              </a:rPr>
              <a:t>Future Phase(s)</a:t>
            </a:r>
          </a:p>
          <a:p>
            <a:r>
              <a:rPr lang="en-US" sz="1600" dirty="0">
                <a:latin typeface="+mj-lt"/>
              </a:rPr>
              <a:t>Regional Bicycle Routes</a:t>
            </a:r>
          </a:p>
        </p:txBody>
      </p:sp>
      <p:pic>
        <p:nvPicPr>
          <p:cNvPr id="12" name="Picture 11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62FA4A2C-1E87-39C1-FA60-9941485350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9213" y="5601950"/>
            <a:ext cx="699247" cy="1116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6F2050-2F78-950C-4E21-03113F667967}"/>
              </a:ext>
            </a:extLst>
          </p:cNvPr>
          <p:cNvSpPr txBox="1"/>
          <p:nvPr/>
        </p:nvSpPr>
        <p:spPr>
          <a:xfrm rot="4627348">
            <a:off x="1231997" y="3817253"/>
            <a:ext cx="1152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Cass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A2028F-259B-3809-286B-25D607498687}"/>
              </a:ext>
            </a:extLst>
          </p:cNvPr>
          <p:cNvSpPr txBox="1"/>
          <p:nvPr/>
        </p:nvSpPr>
        <p:spPr>
          <a:xfrm rot="4627348">
            <a:off x="2014630" y="3594541"/>
            <a:ext cx="1152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Fanuel</a:t>
            </a: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49111-8F88-C40A-0052-0D98C0F69099}"/>
              </a:ext>
            </a:extLst>
          </p:cNvPr>
          <p:cNvSpPr txBox="1"/>
          <p:nvPr/>
        </p:nvSpPr>
        <p:spPr>
          <a:xfrm rot="4627348">
            <a:off x="3161518" y="5195011"/>
            <a:ext cx="1278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Ingraham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FB7B9-E0C3-B1B0-E2B1-F556A6CFE435}"/>
              </a:ext>
            </a:extLst>
          </p:cNvPr>
          <p:cNvSpPr txBox="1"/>
          <p:nvPr/>
        </p:nvSpPr>
        <p:spPr>
          <a:xfrm rot="4627348">
            <a:off x="3482346" y="3290500"/>
            <a:ext cx="1278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Lamont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1EE4FE-31CC-6A68-33EF-F33AE6BB9AD5}"/>
              </a:ext>
            </a:extLst>
          </p:cNvPr>
          <p:cNvSpPr txBox="1"/>
          <p:nvPr/>
        </p:nvSpPr>
        <p:spPr>
          <a:xfrm rot="4627348">
            <a:off x="4264979" y="3163155"/>
            <a:ext cx="1278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Olney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C1F8EB-0832-027F-27FE-A8C99692E4FD}"/>
              </a:ext>
            </a:extLst>
          </p:cNvPr>
          <p:cNvSpPr txBox="1"/>
          <p:nvPr/>
        </p:nvSpPr>
        <p:spPr>
          <a:xfrm rot="20819903">
            <a:off x="4467186" y="3406144"/>
            <a:ext cx="1152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Grand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7FD3C4-031D-4BD6-8F09-D03B587FE88B}"/>
              </a:ext>
            </a:extLst>
          </p:cNvPr>
          <p:cNvSpPr txBox="1"/>
          <p:nvPr/>
        </p:nvSpPr>
        <p:spPr>
          <a:xfrm rot="20819903">
            <a:off x="1144484" y="2946976"/>
            <a:ext cx="1152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Law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72A11A-91AB-433E-15D1-A0536D10FA43}"/>
              </a:ext>
            </a:extLst>
          </p:cNvPr>
          <p:cNvSpPr txBox="1"/>
          <p:nvPr/>
        </p:nvSpPr>
        <p:spPr>
          <a:xfrm rot="20819903">
            <a:off x="917708" y="2157196"/>
            <a:ext cx="1254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Tourmaline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8B9038-D4AA-E2E2-9E63-820E709A134E}"/>
              </a:ext>
            </a:extLst>
          </p:cNvPr>
          <p:cNvSpPr txBox="1"/>
          <p:nvPr/>
        </p:nvSpPr>
        <p:spPr>
          <a:xfrm rot="20819903">
            <a:off x="304164" y="1489451"/>
            <a:ext cx="1254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Van Nuys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EAB3C1-B2CA-E01E-1245-6EF38B15EE00}"/>
              </a:ext>
            </a:extLst>
          </p:cNvPr>
          <p:cNvSpPr txBox="1"/>
          <p:nvPr/>
        </p:nvSpPr>
        <p:spPr>
          <a:xfrm rot="20819903">
            <a:off x="4414236" y="4094644"/>
            <a:ext cx="1254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PB Drive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88D9F7-96AE-F8EF-582D-020916C9AAD9}"/>
              </a:ext>
            </a:extLst>
          </p:cNvPr>
          <p:cNvSpPr txBox="1"/>
          <p:nvPr/>
        </p:nvSpPr>
        <p:spPr>
          <a:xfrm rot="20819903">
            <a:off x="1481630" y="4509155"/>
            <a:ext cx="1254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Reed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E5C82A-D24B-E24C-C37B-B9AB9CAD678B}"/>
              </a:ext>
            </a:extLst>
          </p:cNvPr>
          <p:cNvSpPr txBox="1"/>
          <p:nvPr/>
        </p:nvSpPr>
        <p:spPr>
          <a:xfrm rot="4627348">
            <a:off x="2857219" y="2811023"/>
            <a:ext cx="1278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Jewell</a:t>
            </a:r>
          </a:p>
        </p:txBody>
      </p:sp>
    </p:spTree>
    <p:extLst>
      <p:ext uri="{BB962C8B-B14F-4D97-AF65-F5344CB8AC3E}">
        <p14:creationId xmlns:p14="http://schemas.microsoft.com/office/powerpoint/2010/main" val="4250879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195</Words>
  <Application>Microsoft Office PowerPoint</Application>
  <PresentationFormat>Widescreen</PresentationFormat>
  <Paragraphs>80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Calibri</vt:lpstr>
      <vt:lpstr>Segoe UI Semibold</vt:lpstr>
      <vt:lpstr>Calibri Light</vt:lpstr>
      <vt:lpstr>Arial</vt:lpstr>
      <vt:lpstr>Segoe UI Semilight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Matchett</dc:creator>
  <cp:lastModifiedBy>Katie Matchett</cp:lastModifiedBy>
  <cp:revision>35</cp:revision>
  <dcterms:created xsi:type="dcterms:W3CDTF">2022-04-14T22:31:39Z</dcterms:created>
  <dcterms:modified xsi:type="dcterms:W3CDTF">2024-03-13T16:32:01Z</dcterms:modified>
</cp:coreProperties>
</file>