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4" r:id="rId2"/>
  </p:sldMasterIdLst>
  <p:sldIdLst>
    <p:sldId id="256" r:id="rId3"/>
    <p:sldId id="257" r:id="rId4"/>
    <p:sldId id="259" r:id="rId5"/>
    <p:sldId id="260" r:id="rId6"/>
    <p:sldId id="266" r:id="rId7"/>
    <p:sldId id="262" r:id="rId8"/>
    <p:sldId id="263" r:id="rId9"/>
    <p:sldId id="264" r:id="rId10"/>
    <p:sldId id="261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31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9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72201"/>
            <a:ext cx="9144000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Line 1056"/>
          <p:cNvSpPr>
            <a:spLocks noChangeShapeType="1"/>
          </p:cNvSpPr>
          <p:nvPr/>
        </p:nvSpPr>
        <p:spPr bwMode="auto">
          <a:xfrm>
            <a:off x="1313406" y="1905000"/>
            <a:ext cx="0" cy="457200"/>
          </a:xfrm>
          <a:prstGeom prst="line">
            <a:avLst/>
          </a:prstGeom>
          <a:noFill/>
          <a:ln w="76200">
            <a:solidFill>
              <a:srgbClr val="0B1F6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Text Box 1080"/>
          <p:cNvSpPr txBox="1">
            <a:spLocks noChangeArrowheads="1"/>
          </p:cNvSpPr>
          <p:nvPr/>
        </p:nvSpPr>
        <p:spPr bwMode="auto">
          <a:xfrm>
            <a:off x="8654063" y="6715126"/>
            <a:ext cx="141064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9B2126B7-06AB-4715-AEFC-93B6701D61A5}" type="slidenum">
              <a:rPr lang="en-US" sz="900"/>
              <a:pPr algn="r"/>
              <a:t>‹#›</a:t>
            </a:fld>
            <a:endParaRPr lang="en-US" sz="900"/>
          </a:p>
        </p:txBody>
      </p:sp>
      <p:sp>
        <p:nvSpPr>
          <p:cNvPr id="514056" name="Rectangle 1032"/>
          <p:cNvSpPr>
            <a:spLocks noGrp="1" noChangeArrowheads="1"/>
          </p:cNvSpPr>
          <p:nvPr>
            <p:ph type="subTitle" idx="1"/>
          </p:nvPr>
        </p:nvSpPr>
        <p:spPr>
          <a:xfrm>
            <a:off x="1477581" y="2743200"/>
            <a:ext cx="6191769" cy="2971800"/>
          </a:xfrm>
        </p:spPr>
        <p:txBody>
          <a:bodyPr/>
          <a:lstStyle>
            <a:lvl1pPr>
              <a:defRPr/>
            </a:lvl1pPr>
            <a:lvl2pPr marL="452438" lvl="1" indent="-215900">
              <a:defRPr/>
            </a:lvl2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14058" name="Rectangle 1034"/>
          <p:cNvSpPr>
            <a:spLocks noGrp="1" noChangeArrowheads="1"/>
          </p:cNvSpPr>
          <p:nvPr>
            <p:ph type="ctrTitle"/>
          </p:nvPr>
        </p:nvSpPr>
        <p:spPr>
          <a:xfrm>
            <a:off x="1477581" y="1219200"/>
            <a:ext cx="6191769" cy="1143000"/>
          </a:xfrm>
        </p:spPr>
        <p:txBody>
          <a:bodyPr tIns="45720" bIns="45720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1874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903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9116" y="381000"/>
            <a:ext cx="207565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2166" y="381000"/>
            <a:ext cx="6086228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6515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22166" y="381000"/>
            <a:ext cx="8296736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33249" y="1524000"/>
            <a:ext cx="3975397" cy="2019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749369" y="1524000"/>
            <a:ext cx="3975397" cy="2019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33249" y="3695700"/>
            <a:ext cx="3975397" cy="2019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49369" y="3695700"/>
            <a:ext cx="3975397" cy="2019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9186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2166" y="381000"/>
            <a:ext cx="8296736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33249" y="1524000"/>
            <a:ext cx="8091517" cy="419100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</a:p>
        </p:txBody>
      </p:sp>
      <p:sp>
        <p:nvSpPr>
          <p:cNvPr id="4" name="Rectangle 5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3362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Slide Image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 b="464"/>
          <a:stretch>
            <a:fillRect/>
          </a:stretch>
        </p:blipFill>
        <p:spPr bwMode="auto">
          <a:xfrm>
            <a:off x="2" y="6048380"/>
            <a:ext cx="9145466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8693735" y="6546850"/>
            <a:ext cx="157094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7122C13C-BB95-4C15-8709-5E3C9DACFD06}" type="slidenum">
              <a:rPr lang="en-US" sz="1000">
                <a:solidFill>
                  <a:schemeClr val="bg1"/>
                </a:solidFill>
              </a:rPr>
              <a:pPr algn="r" eaLnBrk="1" hangingPunct="1"/>
              <a:t>‹#›</a:t>
            </a:fld>
            <a:endParaRPr lang="en-US" sz="900">
              <a:solidFill>
                <a:schemeClr val="bg1"/>
              </a:solidFill>
            </a:endParaRPr>
          </a:p>
        </p:txBody>
      </p:sp>
      <p:pic>
        <p:nvPicPr>
          <p:cNvPr id="6" name="Picture 6" descr="bah_logo_rev [Converted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1325" y="6486530"/>
            <a:ext cx="1801536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8"/>
          <p:cNvSpPr txBox="1">
            <a:spLocks noChangeArrowheads="1"/>
          </p:cNvSpPr>
          <p:nvPr userDrawn="1"/>
        </p:nvSpPr>
        <p:spPr bwMode="auto">
          <a:xfrm>
            <a:off x="7238389" y="5715005"/>
            <a:ext cx="91469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ebdings" pitchFamily="18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130431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802749"/>
      </p:ext>
    </p:extLst>
  </p:cSld>
  <p:clrMapOvr>
    <a:masterClrMapping/>
  </p:clrMapOvr>
  <p:hf sldNum="0"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3755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6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983300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625" y="1095375"/>
            <a:ext cx="4043363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4390" y="1095375"/>
            <a:ext cx="404495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89992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8217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71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3265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08449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077014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8438348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42876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5275" y="290513"/>
            <a:ext cx="2073275" cy="49958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2275" y="290513"/>
            <a:ext cx="6070600" cy="49958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05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667" y="4406901"/>
            <a:ext cx="777196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667" y="2906713"/>
            <a:ext cx="777196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96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249" y="1524000"/>
            <a:ext cx="3975397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49369" y="1524000"/>
            <a:ext cx="3975397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707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347" y="274638"/>
            <a:ext cx="8229307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347" y="1535113"/>
            <a:ext cx="403989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347" y="2174875"/>
            <a:ext cx="403989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294" y="1535113"/>
            <a:ext cx="404136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294" y="2174875"/>
            <a:ext cx="404136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259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430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240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347" y="273050"/>
            <a:ext cx="300793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219" y="273051"/>
            <a:ext cx="5111434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347" y="1435101"/>
            <a:ext cx="300793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851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741" y="4800600"/>
            <a:ext cx="5485227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741" y="612775"/>
            <a:ext cx="5485227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741" y="5367338"/>
            <a:ext cx="5485227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959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8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72201"/>
            <a:ext cx="9144000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33249" y="1524000"/>
            <a:ext cx="8091517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029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422166" y="381000"/>
            <a:ext cx="8296736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Text Box 54"/>
          <p:cNvSpPr txBox="1">
            <a:spLocks noChangeArrowheads="1"/>
          </p:cNvSpPr>
          <p:nvPr/>
        </p:nvSpPr>
        <p:spPr bwMode="auto">
          <a:xfrm>
            <a:off x="8654063" y="6715126"/>
            <a:ext cx="141064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D461DBD1-4CF6-4FFC-8011-801BA5DCB9F4}" type="slidenum">
              <a:rPr lang="en-US" sz="900"/>
              <a:pPr algn="r"/>
              <a:t>‹#›</a:t>
            </a:fld>
            <a:endParaRPr lang="en-US" sz="900"/>
          </a:p>
        </p:txBody>
      </p:sp>
      <p:sp>
        <p:nvSpPr>
          <p:cNvPr id="513079" name="Rectangle 5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7408" y="6715126"/>
            <a:ext cx="3103414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eaLnBrk="0" hangingPunct="0">
              <a:defRPr sz="900">
                <a:latin typeface="Arial" charset="0"/>
              </a:defRPr>
            </a:lvl1pPr>
          </a:lstStyle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9pPr>
    </p:titleStyle>
    <p:bodyStyle>
      <a:lvl1pPr marL="234950" indent="-234950" algn="l" rtl="0" eaLnBrk="1" fontAlgn="base" hangingPunct="1">
        <a:spcBef>
          <a:spcPct val="100000"/>
        </a:spcBef>
        <a:spcAft>
          <a:spcPct val="0"/>
        </a:spcAft>
        <a:buClr>
          <a:srgbClr val="0B1F65"/>
        </a:buClr>
        <a:buFont typeface="Webdings" pitchFamily="18" charset="2"/>
        <a:buChar char="4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0663" algn="l" rtl="0" eaLnBrk="1" fontAlgn="base" hangingPunct="1">
        <a:lnSpc>
          <a:spcPct val="90000"/>
        </a:lnSpc>
        <a:spcBef>
          <a:spcPct val="40000"/>
        </a:spcBef>
        <a:spcAft>
          <a:spcPct val="0"/>
        </a:spcAft>
        <a:buClr>
          <a:srgbClr val="0B1F65"/>
        </a:buClr>
        <a:buChar char="–"/>
        <a:defRPr sz="1600">
          <a:solidFill>
            <a:schemeClr val="tx1"/>
          </a:solidFill>
          <a:latin typeface="+mn-lt"/>
        </a:defRPr>
      </a:lvl2pPr>
      <a:lvl3pPr marL="2278063" indent="11113" algn="l" rtl="0" eaLnBrk="1" fontAlgn="base" hangingPunct="1">
        <a:lnSpc>
          <a:spcPct val="90000"/>
        </a:lnSpc>
        <a:spcBef>
          <a:spcPct val="40000"/>
        </a:spcBef>
        <a:spcAft>
          <a:spcPct val="0"/>
        </a:spcAft>
        <a:buClr>
          <a:srgbClr val="0B1F65"/>
        </a:buClr>
        <a:buFont typeface="Webdings" pitchFamily="18" charset="2"/>
        <a:buChar char="•"/>
        <a:defRPr sz="1600">
          <a:solidFill>
            <a:schemeClr val="tx1"/>
          </a:solidFill>
          <a:latin typeface="+mn-lt"/>
        </a:defRPr>
      </a:lvl3pPr>
      <a:lvl4pPr marL="2403475" indent="-1031875" algn="l" rtl="0" eaLnBrk="1" fontAlgn="base" hangingPunct="1">
        <a:lnSpc>
          <a:spcPct val="90000"/>
        </a:lnSpc>
        <a:spcBef>
          <a:spcPct val="40000"/>
        </a:spcBef>
        <a:spcAft>
          <a:spcPct val="0"/>
        </a:spcAft>
        <a:buClr>
          <a:srgbClr val="0B1F65"/>
        </a:buClr>
        <a:buChar char="–"/>
        <a:defRPr sz="1600">
          <a:solidFill>
            <a:schemeClr val="tx1"/>
          </a:solidFill>
          <a:latin typeface="+mn-lt"/>
        </a:defRPr>
      </a:lvl4pPr>
      <a:lvl5pPr marL="2517775" indent="-688975" algn="l" rtl="0" eaLnBrk="1" fontAlgn="base" hangingPunct="1">
        <a:lnSpc>
          <a:spcPct val="90000"/>
        </a:lnSpc>
        <a:spcBef>
          <a:spcPct val="0"/>
        </a:spcBef>
        <a:spcAft>
          <a:spcPct val="40000"/>
        </a:spcAft>
        <a:buClr>
          <a:schemeClr val="tx1"/>
        </a:buClr>
        <a:buSzPct val="40000"/>
        <a:buFont typeface="Arial" charset="0"/>
        <a:buChar char="»"/>
        <a:defRPr sz="1600">
          <a:solidFill>
            <a:schemeClr val="tx1"/>
          </a:solidFill>
          <a:latin typeface="+mn-lt"/>
        </a:defRPr>
      </a:lvl5pPr>
      <a:lvl6pPr marL="2974975" algn="l" rtl="0" eaLnBrk="1" fontAlgn="base" hangingPunct="1">
        <a:lnSpc>
          <a:spcPct val="90000"/>
        </a:lnSpc>
        <a:spcBef>
          <a:spcPct val="0"/>
        </a:spcBef>
        <a:spcAft>
          <a:spcPct val="40000"/>
        </a:spcAft>
        <a:buClr>
          <a:schemeClr val="tx1"/>
        </a:buClr>
        <a:buSzPct val="40000"/>
        <a:buFont typeface="Arial" charset="0"/>
        <a:defRPr sz="1600">
          <a:solidFill>
            <a:schemeClr val="tx1"/>
          </a:solidFill>
          <a:latin typeface="+mn-lt"/>
        </a:defRPr>
      </a:lvl6pPr>
      <a:lvl7pPr marL="3432175" algn="l" rtl="0" eaLnBrk="1" fontAlgn="base" hangingPunct="1">
        <a:lnSpc>
          <a:spcPct val="90000"/>
        </a:lnSpc>
        <a:spcBef>
          <a:spcPct val="0"/>
        </a:spcBef>
        <a:spcAft>
          <a:spcPct val="40000"/>
        </a:spcAft>
        <a:buClr>
          <a:schemeClr val="tx1"/>
        </a:buClr>
        <a:buSzPct val="40000"/>
        <a:buFont typeface="Arial" charset="0"/>
        <a:defRPr sz="1600">
          <a:solidFill>
            <a:schemeClr val="tx1"/>
          </a:solidFill>
          <a:latin typeface="+mn-lt"/>
        </a:defRPr>
      </a:lvl7pPr>
      <a:lvl8pPr marL="3889375" algn="l" rtl="0" eaLnBrk="1" fontAlgn="base" hangingPunct="1">
        <a:lnSpc>
          <a:spcPct val="90000"/>
        </a:lnSpc>
        <a:spcBef>
          <a:spcPct val="0"/>
        </a:spcBef>
        <a:spcAft>
          <a:spcPct val="40000"/>
        </a:spcAft>
        <a:buClr>
          <a:schemeClr val="tx1"/>
        </a:buClr>
        <a:buSzPct val="40000"/>
        <a:buFont typeface="Arial" charset="0"/>
        <a:defRPr sz="1600">
          <a:solidFill>
            <a:schemeClr val="tx1"/>
          </a:solidFill>
          <a:latin typeface="+mn-lt"/>
        </a:defRPr>
      </a:lvl8pPr>
      <a:lvl9pPr marL="4346575" algn="l" rtl="0" eaLnBrk="1" fontAlgn="base" hangingPunct="1">
        <a:lnSpc>
          <a:spcPct val="90000"/>
        </a:lnSpc>
        <a:spcBef>
          <a:spcPct val="0"/>
        </a:spcBef>
        <a:spcAft>
          <a:spcPct val="40000"/>
        </a:spcAft>
        <a:buClr>
          <a:schemeClr val="tx1"/>
        </a:buClr>
        <a:buSzPct val="40000"/>
        <a:buFont typeface="Arial" charset="0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7" descr="Slide Image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 b="464"/>
          <a:stretch>
            <a:fillRect/>
          </a:stretch>
        </p:blipFill>
        <p:spPr bwMode="auto">
          <a:xfrm>
            <a:off x="2" y="6048378"/>
            <a:ext cx="9145466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28031" y="1095375"/>
            <a:ext cx="8241034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22166" y="290513"/>
            <a:ext cx="8296736" cy="852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8693735" y="6546850"/>
            <a:ext cx="157094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098D11F1-8BAE-4931-ADDB-D78407F922DA}" type="slidenum">
              <a:rPr lang="en-US" sz="1000">
                <a:solidFill>
                  <a:schemeClr val="bg1"/>
                </a:solidFill>
              </a:rPr>
              <a:pPr algn="r" eaLnBrk="1" hangingPunct="1"/>
              <a:t>‹#›</a:t>
            </a:fld>
            <a:endParaRPr lang="en-US" sz="900">
              <a:solidFill>
                <a:schemeClr val="bg1"/>
              </a:solidFill>
            </a:endParaRPr>
          </a:p>
        </p:txBody>
      </p:sp>
      <p:pic>
        <p:nvPicPr>
          <p:cNvPr id="2054" name="Picture 6" descr="bah_logo_rev [Converted]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1325" y="6486528"/>
            <a:ext cx="1801536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9pPr>
    </p:titleStyle>
    <p:bodyStyle>
      <a:lvl1pPr marL="285750" indent="-285750" algn="l" rtl="0" eaLnBrk="1" fontAlgn="base" hangingPunct="1">
        <a:spcBef>
          <a:spcPct val="25000"/>
        </a:spcBef>
        <a:spcAft>
          <a:spcPct val="0"/>
        </a:spcAft>
        <a:buClr>
          <a:srgbClr val="307BB9"/>
        </a:buClr>
        <a:buFont typeface="Webdings" pitchFamily="18" charset="2"/>
        <a:buChar char="4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635000" indent="-234950" algn="l" rtl="0" eaLnBrk="1" fontAlgn="base" hangingPunct="1">
        <a:lnSpc>
          <a:spcPct val="90000"/>
        </a:lnSpc>
        <a:spcBef>
          <a:spcPct val="15000"/>
        </a:spcBef>
        <a:spcAft>
          <a:spcPct val="0"/>
        </a:spcAft>
        <a:buClr>
          <a:srgbClr val="0B1F65"/>
        </a:buClr>
        <a:buChar char="–"/>
        <a:defRPr sz="2800">
          <a:solidFill>
            <a:schemeClr val="tx1"/>
          </a:solidFill>
          <a:latin typeface="+mn-lt"/>
        </a:defRPr>
      </a:lvl2pPr>
      <a:lvl3pPr marL="914400" indent="-165100" algn="l" rtl="0" eaLnBrk="1" fontAlgn="base" hangingPunct="1">
        <a:spcBef>
          <a:spcPct val="25000"/>
        </a:spcBef>
        <a:spcAft>
          <a:spcPct val="0"/>
        </a:spcAft>
        <a:buClr>
          <a:srgbClr val="307BB9"/>
        </a:buClr>
        <a:buFont typeface="Webdings" pitchFamily="18" charset="2"/>
        <a:buChar char="4"/>
        <a:defRPr sz="2400">
          <a:solidFill>
            <a:schemeClr val="tx1"/>
          </a:solidFill>
          <a:latin typeface="+mn-lt"/>
        </a:defRPr>
      </a:lvl3pPr>
      <a:lvl4pPr marL="2403475" indent="-1031875" algn="l" rtl="0" eaLnBrk="1" fontAlgn="base" hangingPunct="1">
        <a:spcBef>
          <a:spcPct val="25000"/>
        </a:spcBef>
        <a:spcAft>
          <a:spcPct val="0"/>
        </a:spcAft>
        <a:buClr>
          <a:srgbClr val="0B1F65"/>
        </a:buClr>
        <a:buChar char="–"/>
        <a:defRPr sz="2000">
          <a:solidFill>
            <a:schemeClr val="tx1"/>
          </a:solidFill>
          <a:latin typeface="+mn-lt"/>
        </a:defRPr>
      </a:lvl4pPr>
      <a:lvl5pPr marL="2517775" indent="-688975" algn="l" rtl="0" eaLnBrk="1" fontAlgn="base" hangingPunct="1">
        <a:spcBef>
          <a:spcPct val="25000"/>
        </a:spcBef>
        <a:spcAft>
          <a:spcPct val="40000"/>
        </a:spcAft>
        <a:buClr>
          <a:schemeClr val="tx1"/>
        </a:buClr>
        <a:buSzPct val="40000"/>
        <a:buFont typeface="Arial" charset="0"/>
        <a:buChar char="»"/>
        <a:defRPr sz="2000">
          <a:solidFill>
            <a:schemeClr val="tx1"/>
          </a:solidFill>
          <a:latin typeface="+mn-lt"/>
        </a:defRPr>
      </a:lvl5pPr>
      <a:lvl6pPr marL="2974975" indent="-688975" algn="l" rtl="0" eaLnBrk="1" fontAlgn="base" hangingPunct="1">
        <a:spcBef>
          <a:spcPct val="25000"/>
        </a:spcBef>
        <a:spcAft>
          <a:spcPct val="40000"/>
        </a:spcAft>
        <a:buClr>
          <a:schemeClr val="tx1"/>
        </a:buClr>
        <a:buSzPct val="40000"/>
        <a:buFont typeface="Arial" charset="0"/>
        <a:buChar char="»"/>
        <a:defRPr sz="2000">
          <a:solidFill>
            <a:schemeClr val="tx1"/>
          </a:solidFill>
          <a:latin typeface="+mn-lt"/>
        </a:defRPr>
      </a:lvl6pPr>
      <a:lvl7pPr marL="3432175" indent="-688975" algn="l" rtl="0" eaLnBrk="1" fontAlgn="base" hangingPunct="1">
        <a:spcBef>
          <a:spcPct val="25000"/>
        </a:spcBef>
        <a:spcAft>
          <a:spcPct val="40000"/>
        </a:spcAft>
        <a:buClr>
          <a:schemeClr val="tx1"/>
        </a:buClr>
        <a:buSzPct val="40000"/>
        <a:buFont typeface="Arial" charset="0"/>
        <a:buChar char="»"/>
        <a:defRPr sz="2000">
          <a:solidFill>
            <a:schemeClr val="tx1"/>
          </a:solidFill>
          <a:latin typeface="+mn-lt"/>
        </a:defRPr>
      </a:lvl7pPr>
      <a:lvl8pPr marL="3889375" indent="-688975" algn="l" rtl="0" eaLnBrk="1" fontAlgn="base" hangingPunct="1">
        <a:spcBef>
          <a:spcPct val="25000"/>
        </a:spcBef>
        <a:spcAft>
          <a:spcPct val="40000"/>
        </a:spcAft>
        <a:buClr>
          <a:schemeClr val="tx1"/>
        </a:buClr>
        <a:buSzPct val="40000"/>
        <a:buFont typeface="Arial" charset="0"/>
        <a:buChar char="»"/>
        <a:defRPr sz="2000">
          <a:solidFill>
            <a:schemeClr val="tx1"/>
          </a:solidFill>
          <a:latin typeface="+mn-lt"/>
        </a:defRPr>
      </a:lvl8pPr>
      <a:lvl9pPr marL="4346575" indent="-688975" algn="l" rtl="0" eaLnBrk="1" fontAlgn="base" hangingPunct="1">
        <a:spcBef>
          <a:spcPct val="25000"/>
        </a:spcBef>
        <a:spcAft>
          <a:spcPct val="40000"/>
        </a:spcAft>
        <a:buClr>
          <a:schemeClr val="tx1"/>
        </a:buClr>
        <a:buSzPct val="40000"/>
        <a:buFont typeface="Arial" charset="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new.pbplanning.org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acebook.com/" TargetMode="External"/><Relationship Id="rId2" Type="http://schemas.openxmlformats.org/officeDocument/2006/relationships/hyperlink" Target="http://www.linkedin.com/groups/Pacific-Beach-Planning-Group-4441641/about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Code Compliance:</a:t>
            </a:r>
          </a:p>
          <a:p>
            <a:pPr lvl="1"/>
            <a:r>
              <a:rPr lang="en-US" dirty="0" smtClean="0"/>
              <a:t>July 9</a:t>
            </a:r>
            <a:r>
              <a:rPr lang="en-US" baseline="30000" dirty="0" smtClean="0"/>
              <a:t>th</a:t>
            </a:r>
            <a:r>
              <a:rPr lang="en-US" dirty="0" smtClean="0"/>
              <a:t> Meeting action item update</a:t>
            </a:r>
          </a:p>
          <a:p>
            <a:pPr lvl="1"/>
            <a:r>
              <a:rPr lang="en-US" dirty="0" smtClean="0"/>
              <a:t>August 13</a:t>
            </a:r>
            <a:r>
              <a:rPr lang="en-US" baseline="30000" dirty="0" smtClean="0"/>
              <a:t>th</a:t>
            </a:r>
            <a:r>
              <a:rPr lang="en-US" dirty="0" smtClean="0"/>
              <a:t> Meeting Canceled</a:t>
            </a:r>
          </a:p>
          <a:p>
            <a:r>
              <a:rPr lang="en-US" dirty="0" smtClean="0"/>
              <a:t>Electronic Media:</a:t>
            </a:r>
          </a:p>
          <a:p>
            <a:pPr lvl="1"/>
            <a:r>
              <a:rPr lang="en-US" dirty="0" smtClean="0"/>
              <a:t>Legacy Website Changes</a:t>
            </a:r>
          </a:p>
          <a:p>
            <a:pPr lvl="1"/>
            <a:r>
              <a:rPr lang="en-US" dirty="0" smtClean="0"/>
              <a:t>Electronic Media – New Website Development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PBPG Update – August 22,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5460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820387"/>
            <a:ext cx="4191000" cy="5199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6200" y="76200"/>
            <a:ext cx="861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Legacy website re-structuring and Registered Owner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820386"/>
            <a:ext cx="4286354" cy="5199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74033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NCC – July 9</a:t>
            </a:r>
            <a:r>
              <a:rPr lang="en-US" baseline="30000" dirty="0" smtClean="0"/>
              <a:t>th</a:t>
            </a:r>
            <a:r>
              <a:rPr lang="en-US" dirty="0" smtClean="0"/>
              <a:t> 2012 Meeting Highlights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Agenda Items</a:t>
            </a:r>
          </a:p>
          <a:p>
            <a:r>
              <a:rPr lang="en-US" dirty="0" smtClean="0"/>
              <a:t>Tokyo house deck – PROW Compliance  - Action to pull permit from public records and report back at next subcommittee meeting (JN)</a:t>
            </a:r>
          </a:p>
          <a:p>
            <a:r>
              <a:rPr lang="en-US" dirty="0" smtClean="0"/>
              <a:t>Code Compliance Violation Letters – PBPG response recommendation – Subcommittee voted to stand by on response to the letters until we make contact with a city code compliance rep to address the board about the intent of the ordinance. Once date confirmed recommend responding with invitation to PBPG meeting. (LE)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0581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NCC – July 9</a:t>
            </a:r>
            <a:r>
              <a:rPr lang="en-US" baseline="30000" dirty="0" smtClean="0"/>
              <a:t>th</a:t>
            </a:r>
            <a:r>
              <a:rPr lang="en-US" dirty="0" smtClean="0"/>
              <a:t> 2012 Meeting Highlights (</a:t>
            </a:r>
            <a:r>
              <a:rPr lang="en-US" dirty="0" err="1" smtClean="0"/>
              <a:t>con’t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u="sng" dirty="0" smtClean="0"/>
              <a:t>Standing Actions update:</a:t>
            </a:r>
          </a:p>
          <a:p>
            <a:r>
              <a:rPr lang="en-US" dirty="0" smtClean="0"/>
              <a:t>Development of form letters and educational material – no additional progress has been made. This remains an outstanding item.</a:t>
            </a:r>
          </a:p>
          <a:p>
            <a:r>
              <a:rPr lang="en-US" dirty="0" smtClean="0"/>
              <a:t>Contact of City Code Compliance rep – Email sent without response. Will continue to attempt contact via telephone.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2592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NCC – July 9</a:t>
            </a:r>
            <a:r>
              <a:rPr lang="en-US" baseline="30000" dirty="0" smtClean="0"/>
              <a:t>th</a:t>
            </a:r>
            <a:r>
              <a:rPr lang="en-US" dirty="0" smtClean="0"/>
              <a:t> 2012 Meeting Highlights (</a:t>
            </a:r>
            <a:r>
              <a:rPr lang="en-US" dirty="0" err="1" smtClean="0"/>
              <a:t>con’t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u="sng" dirty="0" smtClean="0"/>
              <a:t>Non-Agenda items:</a:t>
            </a:r>
            <a:endParaRPr lang="en-US" dirty="0" smtClean="0"/>
          </a:p>
          <a:p>
            <a:r>
              <a:rPr lang="en-US" dirty="0" smtClean="0"/>
              <a:t>News Paper Racks – Action steps taken to begin addressing a communicated concern over nuisance curbside news paper racks (JS)</a:t>
            </a:r>
          </a:p>
          <a:p>
            <a:pPr lvl="1"/>
            <a:r>
              <a:rPr lang="en-US" dirty="0" smtClean="0"/>
              <a:t>Identified the city ordinance on News Paper Racks – in accordance with this ordinance have initiated steps in the following actions:</a:t>
            </a:r>
          </a:p>
          <a:p>
            <a:pPr marL="579437" lvl="1" indent="-342900">
              <a:buFont typeface="+mj-lt"/>
              <a:buAutoNum type="arabicPeriod"/>
            </a:pPr>
            <a:r>
              <a:rPr lang="en-US" dirty="0" smtClean="0"/>
              <a:t>Inventory all News Paper Racks in PB – Initiated using Google Map Markers.</a:t>
            </a:r>
          </a:p>
          <a:p>
            <a:pPr marL="579437" lvl="1" indent="-342900">
              <a:buFont typeface="+mj-lt"/>
              <a:buAutoNum type="arabicPeriod"/>
            </a:pPr>
            <a:r>
              <a:rPr lang="en-US" dirty="0" smtClean="0"/>
              <a:t>Perform permit check for all identified racks </a:t>
            </a:r>
          </a:p>
          <a:p>
            <a:pPr marL="579437" lvl="1" indent="-342900">
              <a:buFont typeface="+mj-lt"/>
              <a:buAutoNum type="arabicPeriod"/>
            </a:pPr>
            <a:r>
              <a:rPr lang="en-US" dirty="0" smtClean="0"/>
              <a:t>For all non-permitted racks pursue removal under city ordinance</a:t>
            </a:r>
          </a:p>
          <a:p>
            <a:pPr marL="579437" lvl="1" indent="-342900">
              <a:buFont typeface="+mj-lt"/>
              <a:buAutoNum type="arabicPeriod"/>
            </a:pPr>
            <a:r>
              <a:rPr lang="en-US" dirty="0" smtClean="0"/>
              <a:t>For permitted racks perform physical inspection and photo documentation to identify any racks that are not in compliance with the city ordinance deeming them “Nuisance”. </a:t>
            </a:r>
          </a:p>
          <a:p>
            <a:pPr marL="579437" lvl="1" indent="-342900">
              <a:buFont typeface="+mj-lt"/>
              <a:buAutoNum type="arabicPeriod"/>
            </a:pPr>
            <a:r>
              <a:rPr lang="en-US" dirty="0" smtClean="0"/>
              <a:t>For all Nuisance Racks pursue city to revoke permits and remove Racks.</a:t>
            </a:r>
          </a:p>
          <a:p>
            <a:r>
              <a:rPr lang="en-US" dirty="0" smtClean="0"/>
              <a:t>NCC – Priority List – During next subcommittee meeting will tailor a PBPG NCC Priority list based on the City’s priority list to bring to the board for approval (JS)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7948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News Rack Inventory  - Partial inventory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371600"/>
            <a:ext cx="7186613" cy="44304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984421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Electronic Media</a:t>
            </a:r>
            <a:br>
              <a:rPr lang="en-US" dirty="0" smtClean="0"/>
            </a:br>
            <a:r>
              <a:rPr lang="en-US" dirty="0" smtClean="0"/>
              <a:t>New Website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Development of a new PBPlanning.org website is currently under </a:t>
            </a:r>
            <a:r>
              <a:rPr lang="en-US" dirty="0" smtClean="0"/>
              <a:t>way</a:t>
            </a:r>
          </a:p>
          <a:p>
            <a:r>
              <a:rPr lang="en-US" dirty="0" smtClean="0"/>
              <a:t>Development </a:t>
            </a:r>
            <a:r>
              <a:rPr lang="en-US" dirty="0" smtClean="0"/>
              <a:t>of new site is being conducted on the Legacy host at </a:t>
            </a:r>
            <a:r>
              <a:rPr lang="en-US" dirty="0" smtClean="0">
                <a:hlinkClick r:id="rId2"/>
              </a:rPr>
              <a:t>http://new.pbplanning.org/</a:t>
            </a:r>
            <a:endParaRPr lang="en-US" dirty="0" smtClean="0"/>
          </a:p>
          <a:p>
            <a:r>
              <a:rPr lang="en-US" dirty="0" smtClean="0"/>
              <a:t>New website will be role based and will allow </a:t>
            </a:r>
            <a:r>
              <a:rPr lang="en-US" dirty="0" smtClean="0"/>
              <a:t>for Subcommittee Chairs to maintain their own pages.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Requesting Board/Public </a:t>
            </a:r>
            <a:r>
              <a:rPr lang="en-US" dirty="0"/>
              <a:t>to submit requests for possible site features to Baylor Triplett. We will evaluate these for feasibility and plan to allow the board to vote on a final set of features.</a:t>
            </a:r>
          </a:p>
          <a:p>
            <a:r>
              <a:rPr lang="en-US" dirty="0" smtClean="0"/>
              <a:t> Will develop a detailed User Guide and Administration Guide upon completion of the site.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2577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Electronic Media</a:t>
            </a:r>
            <a:br>
              <a:rPr lang="en-US" dirty="0" smtClean="0"/>
            </a:br>
            <a:r>
              <a:rPr lang="en-US" dirty="0" smtClean="0"/>
              <a:t>Legacy Website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Legacy website is still being maintained</a:t>
            </a:r>
          </a:p>
          <a:p>
            <a:r>
              <a:rPr lang="en-US" dirty="0" smtClean="0"/>
              <a:t>Have re-organized the site content to put the Monthly Board Meeting agenda’s and project files from the agenda on the front page under one post.</a:t>
            </a:r>
          </a:p>
          <a:p>
            <a:r>
              <a:rPr lang="en-US" dirty="0" smtClean="0"/>
              <a:t>Menu structure has changed to keep information organized in a logical manner.</a:t>
            </a:r>
          </a:p>
          <a:p>
            <a:r>
              <a:rPr lang="en-US" dirty="0" smtClean="0"/>
              <a:t>Changed photos at the request of the public</a:t>
            </a:r>
          </a:p>
          <a:p>
            <a:r>
              <a:rPr lang="en-US" dirty="0" smtClean="0"/>
              <a:t>Addressed Ownership issue – the site is now registered to a Planning Board Member.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50763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Electronic Media</a:t>
            </a:r>
            <a:br>
              <a:rPr lang="en-US" dirty="0" smtClean="0"/>
            </a:br>
            <a:r>
              <a:rPr lang="en-US" dirty="0" smtClean="0"/>
              <a:t>New Website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Next Steps / Advanced Site Development:</a:t>
            </a:r>
          </a:p>
          <a:p>
            <a:pPr lvl="1"/>
            <a:r>
              <a:rPr lang="en-US" dirty="0" smtClean="0"/>
              <a:t>Continue development of advanced site UI.</a:t>
            </a:r>
          </a:p>
          <a:p>
            <a:pPr lvl="1"/>
            <a:r>
              <a:rPr lang="en-US" dirty="0" smtClean="0"/>
              <a:t>Develop </a:t>
            </a:r>
            <a:r>
              <a:rPr lang="en-US" dirty="0" smtClean="0"/>
              <a:t>User Interface Controls that will allow for role based access which will create a simple and consistent user experience.</a:t>
            </a:r>
          </a:p>
          <a:p>
            <a:pPr lvl="1"/>
            <a:r>
              <a:rPr lang="en-US" dirty="0" smtClean="0"/>
              <a:t>Develop Calendar Widget</a:t>
            </a:r>
          </a:p>
          <a:p>
            <a:pPr lvl="1"/>
            <a:r>
              <a:rPr lang="en-US" dirty="0" smtClean="0"/>
              <a:t>Collect new content from the board </a:t>
            </a:r>
            <a:r>
              <a:rPr lang="en-US" dirty="0" err="1" smtClean="0"/>
              <a:t>i.e</a:t>
            </a:r>
            <a:r>
              <a:rPr lang="en-US" dirty="0" smtClean="0"/>
              <a:t> Bio’s, images, subcommittee info, calendar info.</a:t>
            </a:r>
          </a:p>
          <a:p>
            <a:pPr lvl="1"/>
            <a:r>
              <a:rPr lang="en-US" dirty="0" smtClean="0"/>
              <a:t>Develop User Guides for each class of user: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41475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Electronic Media </a:t>
            </a:r>
            <a:br>
              <a:rPr lang="en-US" dirty="0" smtClean="0"/>
            </a:br>
            <a:r>
              <a:rPr lang="en-US" dirty="0" smtClean="0"/>
              <a:t>Social Media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Linkedin</a:t>
            </a:r>
            <a:r>
              <a:rPr lang="en-US" dirty="0" smtClean="0"/>
              <a:t> – PBPG </a:t>
            </a:r>
            <a:r>
              <a:rPr lang="en-US" dirty="0" err="1" smtClean="0"/>
              <a:t>Linkedin</a:t>
            </a:r>
            <a:r>
              <a:rPr lang="en-US" dirty="0" smtClean="0"/>
              <a:t> Group:</a:t>
            </a:r>
          </a:p>
          <a:p>
            <a:pPr lvl="1"/>
            <a:r>
              <a:rPr lang="en-US" dirty="0" smtClean="0">
                <a:hlinkClick r:id="rId2"/>
              </a:rPr>
              <a:t>http://www.linkedin.com/groups/Pacific-Beach-Planning-Group-4441641/about</a:t>
            </a:r>
            <a:endParaRPr lang="en-US" dirty="0" smtClean="0"/>
          </a:p>
          <a:p>
            <a:r>
              <a:rPr lang="en-US" dirty="0" smtClean="0"/>
              <a:t>Facebook – PBPG Page:</a:t>
            </a:r>
          </a:p>
          <a:p>
            <a:pPr lvl="1"/>
            <a:r>
              <a:rPr lang="en-US" dirty="0" smtClean="0">
                <a:hlinkClick r:id="rId3"/>
              </a:rPr>
              <a:t>http://www.facebook.com/#!/PBPlanning</a:t>
            </a:r>
            <a:endParaRPr lang="en-US" dirty="0" smtClean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55587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nning and Scheduling CoP -  Resource Conflicts in MS Project 2007">
  <a:themeElements>
    <a:clrScheme name="Default Design 8">
      <a:dk1>
        <a:srgbClr val="000000"/>
      </a:dk1>
      <a:lt1>
        <a:srgbClr val="FFFFFF"/>
      </a:lt1>
      <a:dk2>
        <a:srgbClr val="B69404"/>
      </a:dk2>
      <a:lt2>
        <a:srgbClr val="C0C0C0"/>
      </a:lt2>
      <a:accent1>
        <a:srgbClr val="0000FF"/>
      </a:accent1>
      <a:accent2>
        <a:srgbClr val="E2E1C0"/>
      </a:accent2>
      <a:accent3>
        <a:srgbClr val="FFFFFF"/>
      </a:accent3>
      <a:accent4>
        <a:srgbClr val="000000"/>
      </a:accent4>
      <a:accent5>
        <a:srgbClr val="AAAAFF"/>
      </a:accent5>
      <a:accent6>
        <a:srgbClr val="CDCCAE"/>
      </a:accent6>
      <a:hlink>
        <a:srgbClr val="3D97AF"/>
      </a:hlink>
      <a:folHlink>
        <a:srgbClr val="B72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B69404"/>
        </a:dk2>
        <a:lt2>
          <a:srgbClr val="C0C0C0"/>
        </a:lt2>
        <a:accent1>
          <a:srgbClr val="0000FF"/>
        </a:accent1>
        <a:accent2>
          <a:srgbClr val="E2E1C0"/>
        </a:accent2>
        <a:accent3>
          <a:srgbClr val="FFFFFF"/>
        </a:accent3>
        <a:accent4>
          <a:srgbClr val="000000"/>
        </a:accent4>
        <a:accent5>
          <a:srgbClr val="AAAAFF"/>
        </a:accent5>
        <a:accent6>
          <a:srgbClr val="CDCCAE"/>
        </a:accent6>
        <a:hlink>
          <a:srgbClr val="3D97AF"/>
        </a:hlink>
        <a:folHlink>
          <a:srgbClr val="B72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SI PPT Template">
  <a:themeElements>
    <a:clrScheme name="">
      <a:dk1>
        <a:srgbClr val="000000"/>
      </a:dk1>
      <a:lt1>
        <a:srgbClr val="FFFFFF"/>
      </a:lt1>
      <a:dk2>
        <a:srgbClr val="191919"/>
      </a:dk2>
      <a:lt2>
        <a:srgbClr val="C0C0C0"/>
      </a:lt2>
      <a:accent1>
        <a:srgbClr val="6388BB"/>
      </a:accent1>
      <a:accent2>
        <a:srgbClr val="A1C688"/>
      </a:accent2>
      <a:accent3>
        <a:srgbClr val="FFFFFF"/>
      </a:accent3>
      <a:accent4>
        <a:srgbClr val="000000"/>
      </a:accent4>
      <a:accent5>
        <a:srgbClr val="B7C3DA"/>
      </a:accent5>
      <a:accent6>
        <a:srgbClr val="91B37B"/>
      </a:accent6>
      <a:hlink>
        <a:srgbClr val="E0CC5D"/>
      </a:hlink>
      <a:folHlink>
        <a:srgbClr val="CA672A"/>
      </a:folHlink>
    </a:clrScheme>
    <a:fontScheme name="CSI PPT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SI PPT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I PPT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I PPT Templat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I PPT Templat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I PPT 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I PPT 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I PPT 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I PPT Template 8">
        <a:dk1>
          <a:srgbClr val="000000"/>
        </a:dk1>
        <a:lt1>
          <a:srgbClr val="FFFFFF"/>
        </a:lt1>
        <a:dk2>
          <a:srgbClr val="B69404"/>
        </a:dk2>
        <a:lt2>
          <a:srgbClr val="C0C0C0"/>
        </a:lt2>
        <a:accent1>
          <a:srgbClr val="0000FF"/>
        </a:accent1>
        <a:accent2>
          <a:srgbClr val="E2E1C0"/>
        </a:accent2>
        <a:accent3>
          <a:srgbClr val="FFFFFF"/>
        </a:accent3>
        <a:accent4>
          <a:srgbClr val="000000"/>
        </a:accent4>
        <a:accent5>
          <a:srgbClr val="AAAAFF"/>
        </a:accent5>
        <a:accent6>
          <a:srgbClr val="CDCCAE"/>
        </a:accent6>
        <a:hlink>
          <a:srgbClr val="3D97AF"/>
        </a:hlink>
        <a:folHlink>
          <a:srgbClr val="B72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Planning and Scheduling CoP -  Resource Conflicts in MS Project 2007</Template>
  <TotalTime>425</TotalTime>
  <Words>599</Words>
  <Application>Microsoft Office PowerPoint</Application>
  <PresentationFormat>On-screen Show (4:3)</PresentationFormat>
  <Paragraphs>58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Planning and Scheduling CoP -  Resource Conflicts in MS Project 2007</vt:lpstr>
      <vt:lpstr>CSI PPT Template</vt:lpstr>
      <vt:lpstr>PBPG Update – August 22, 2012</vt:lpstr>
      <vt:lpstr>NCC – July 9th 2012 Meeting Highlights</vt:lpstr>
      <vt:lpstr>NCC – July 9th 2012 Meeting Highlights (con’t)</vt:lpstr>
      <vt:lpstr>NCC – July 9th 2012 Meeting Highlights (con’t)</vt:lpstr>
      <vt:lpstr>News Rack Inventory  - Partial inventory</vt:lpstr>
      <vt:lpstr>Electronic Media New Website Development</vt:lpstr>
      <vt:lpstr>Electronic Media Legacy Website</vt:lpstr>
      <vt:lpstr>Electronic Media New Website Development</vt:lpstr>
      <vt:lpstr>Electronic Media  Social Media</vt:lpstr>
      <vt:lpstr>PowerPoint Presentation</vt:lpstr>
    </vt:vector>
  </TitlesOfParts>
  <Company>Booz Allen Hamilton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NCC - Update</dc:title>
  <dc:creator>Skober, John</dc:creator>
  <cp:lastModifiedBy>Skober, John </cp:lastModifiedBy>
  <cp:revision>21</cp:revision>
  <dcterms:created xsi:type="dcterms:W3CDTF">2012-07-19T18:15:08Z</dcterms:created>
  <dcterms:modified xsi:type="dcterms:W3CDTF">2012-08-15T21:02:37Z</dcterms:modified>
</cp:coreProperties>
</file>