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rels" ContentType="application/vnd.openxmlformats-package.relationships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customXml/itemProps1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256" r:id="rId6"/>
    <p:sldId id="282" r:id="rId7"/>
    <p:sldId id="283" r:id="rId8"/>
    <p:sldId id="273" r:id="rId9"/>
    <p:sldId id="285" r:id="rId10"/>
    <p:sldId id="284" r:id="rId11"/>
    <p:sldId id="276" r:id="rId12"/>
    <p:sldId id="275" r:id="rId13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9661" autoAdjust="0"/>
    <p:restoredTop sz="96460" autoAdjust="0"/>
  </p:normalViewPr>
  <p:slideViewPr>
    <p:cSldViewPr snapToGrid="0">
      <p:cViewPr varScale="1">
        <p:scale>
          <a:sx n="87" d="100"/>
          <a:sy n="87" d="100"/>
        </p:scale>
        <p:origin x="-960" y="-12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318" cy="465620"/>
          </a:xfrm>
          <a:prstGeom prst="rect">
            <a:avLst/>
          </a:prstGeom>
        </p:spPr>
        <p:txBody>
          <a:bodyPr vert="horz" lIns="61946" tIns="30973" rIns="61946" bIns="30973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2"/>
            <a:ext cx="3038318" cy="465620"/>
          </a:xfrm>
          <a:prstGeom prst="rect">
            <a:avLst/>
          </a:prstGeom>
        </p:spPr>
        <p:txBody>
          <a:bodyPr vert="horz" lIns="61946" tIns="30973" rIns="61946" bIns="30973" rtlCol="0"/>
          <a:lstStyle>
            <a:lvl1pPr algn="r">
              <a:defRPr sz="800"/>
            </a:lvl1pPr>
          </a:lstStyle>
          <a:p>
            <a:fld id="{34DFAF34-A1F5-48C1-ABDC-9DE8D2FA3E31}" type="datetimeFigureOut">
              <a:rPr lang="en-US" smtClean="0"/>
              <a:pPr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2"/>
            <a:ext cx="3038318" cy="465620"/>
          </a:xfrm>
          <a:prstGeom prst="rect">
            <a:avLst/>
          </a:prstGeom>
        </p:spPr>
        <p:txBody>
          <a:bodyPr vert="horz" lIns="61946" tIns="30973" rIns="61946" bIns="30973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0782"/>
            <a:ext cx="3038318" cy="465620"/>
          </a:xfrm>
          <a:prstGeom prst="rect">
            <a:avLst/>
          </a:prstGeom>
        </p:spPr>
        <p:txBody>
          <a:bodyPr vert="horz" lIns="61946" tIns="30973" rIns="61946" bIns="30973" rtlCol="0" anchor="b"/>
          <a:lstStyle>
            <a:lvl1pPr algn="r">
              <a:defRPr sz="800"/>
            </a:lvl1pPr>
          </a:lstStyle>
          <a:p>
            <a:fld id="{5DF7C903-7560-4E02-9052-3A64BD930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926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2AD7E0EE-E11A-464E-B566-F76A25393807}" type="datetimeFigureOut">
              <a:rPr lang="en-US" smtClean="0"/>
              <a:pPr/>
              <a:t>5/13/20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8500"/>
            <a:ext cx="45085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B531DA76-8004-47DE-9327-7342BA83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8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932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927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40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787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209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924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Fund Sources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Sea World Traffic Mitigation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Proposition 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Transnet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Highway Bridge Program</a:t>
            </a:r>
            <a:r>
              <a:rPr lang="en-US" baseline="0" dirty="0"/>
              <a:t> (Federal Grant)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Local Advance Construction (AC): Encumbrance policy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22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1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DA76-8004-47DE-9327-7342BA8356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56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5524-E2BC-4862-A480-7C72E0589D2A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40D2-6DF3-4463-A220-5BF2885A225A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2DE7-34D9-4AA6-86CD-1AAEA84C1E4B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0ED9-3732-4193-9258-50759045ADE7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0EAE-25AF-41A6-9FAE-4AE74B91C377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0DA9-4F0E-4EE5-B69F-33A0DBD2E40C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4297-BDCE-4194-9E91-8AE6133601B8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532E-B9D1-4A56-BB44-D19FB53EBC04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58A2-FDDB-4DEE-A07D-BDA96E6602E0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28F7-8C5F-4660-912F-C06B67038E56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0EBB-8270-4BBC-9DA2-DBC166BF72C5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248B-9898-417D-A18E-FEEF74CB80D8}" type="datetime1">
              <a:rPr lang="en-US" smtClean="0"/>
              <a:pPr/>
              <a:t>5/13/20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972" y="1749609"/>
            <a:ext cx="9385300" cy="20386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Foothill Blvd &amp; Loring Street Roundabout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29100" y="3788228"/>
            <a:ext cx="5664873" cy="163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Open Sans Semibold"/>
              </a:rPr>
              <a:t>Pacific Beach Planning Group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 May 13, 2020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94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3769" y="250236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78119" y="223566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5135" y="217151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5135" y="2442695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17600" y="269290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2693" y="357773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0186" y="397643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17600" y="446256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00944" y="304580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32031" y="443118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66225" y="436048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54331" y="3925402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11699" y="4605339"/>
            <a:ext cx="151101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93328" y="4355080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4021" y="435507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84951" y="4697948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9355" y="374593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92134" y="433439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93253" y="4722740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59355" y="5176714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04028" y="6326102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59355" y="6684861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16F559E-F9E3-4372-B1B1-6D5753A94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1223962"/>
            <a:ext cx="8820150" cy="5324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503DCD2C-372C-4191-BF44-A990A70B274F}"/>
              </a:ext>
            </a:extLst>
          </p:cNvPr>
          <p:cNvSpPr txBox="1"/>
          <p:nvPr/>
        </p:nvSpPr>
        <p:spPr>
          <a:xfrm>
            <a:off x="541487" y="6500195"/>
            <a:ext cx="231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Google Earth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70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3769" y="250236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78119" y="223566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5135" y="217151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5135" y="2442695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17600" y="269290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2693" y="357773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0186" y="397643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17600" y="446256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00944" y="304580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32031" y="443118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66225" y="436048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54331" y="3925402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11699" y="4605339"/>
            <a:ext cx="151101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93328" y="4355080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4021" y="435507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84951" y="4697948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9355" y="374593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92134" y="433439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93253" y="4722740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59355" y="5176714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04028" y="6326102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59355" y="6684861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92" y="858719"/>
            <a:ext cx="10045259" cy="64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821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12" y="999302"/>
            <a:ext cx="870871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Scope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790" y="6908326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Existing Bridge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7600" y="6908326"/>
            <a:ext cx="184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Proposed Bridge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93641A8-3610-4F31-864E-9B3634BC823E}"/>
              </a:ext>
            </a:extLst>
          </p:cNvPr>
          <p:cNvSpPr txBox="1"/>
          <p:nvPr/>
        </p:nvSpPr>
        <p:spPr>
          <a:xfrm>
            <a:off x="380656" y="1905966"/>
            <a:ext cx="4540968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spcBef>
                <a:spcPts val="550"/>
              </a:spcBef>
              <a:buFont typeface="Arial"/>
              <a:buChar char="•"/>
            </a:pPr>
            <a:endParaRPr lang="en-US" sz="1950" dirty="0">
              <a:latin typeface="Open sans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EB65AF3-43E1-4704-8526-64765A44BF87}"/>
              </a:ext>
            </a:extLst>
          </p:cNvPr>
          <p:cNvSpPr txBox="1">
            <a:spLocks/>
          </p:cNvSpPr>
          <p:nvPr/>
        </p:nvSpPr>
        <p:spPr>
          <a:xfrm>
            <a:off x="400866" y="1877999"/>
            <a:ext cx="4278772" cy="5144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tabLst>
                <a:tab pos="509588" algn="l"/>
              </a:tabLst>
            </a:pPr>
            <a:r>
              <a:rPr lang="en-US" sz="196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Traffic Calming features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Roundabout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Raised Splitter Islands with Passageways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Truck Aprons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Curb Extensions </a:t>
            </a:r>
          </a:p>
          <a:p>
            <a:pPr lvl="1">
              <a:lnSpc>
                <a:spcPct val="100000"/>
              </a:lnSpc>
              <a:tabLst>
                <a:tab pos="509588" algn="l"/>
              </a:tabLst>
            </a:pPr>
            <a:r>
              <a:rPr lang="en-US" sz="196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ADA Improvements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Sidewalk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Curb Ramps</a:t>
            </a:r>
          </a:p>
          <a:p>
            <a:pPr lvl="1">
              <a:lnSpc>
                <a:spcPct val="100000"/>
              </a:lnSpc>
              <a:tabLst>
                <a:tab pos="509588" algn="l"/>
              </a:tabLst>
            </a:pPr>
            <a:r>
              <a:rPr lang="en-US" sz="196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Roadway Improvements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Street Resurfacing 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Concrete Street Replacement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Continental Crosswalks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Curb and Gutter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Driveways</a:t>
            </a:r>
          </a:p>
          <a:p>
            <a:pPr marL="1005840" lvl="2" indent="0">
              <a:lnSpc>
                <a:spcPct val="100000"/>
              </a:lnSpc>
              <a:buNone/>
              <a:tabLst>
                <a:tab pos="509588" algn="l"/>
              </a:tabLst>
            </a:pPr>
            <a:endParaRPr lang="en-US" sz="15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>
              <a:lnSpc>
                <a:spcPct val="100000"/>
              </a:lnSpc>
              <a:tabLst>
                <a:tab pos="509588" algn="l"/>
              </a:tabLst>
            </a:pPr>
            <a:endParaRPr lang="en-US" sz="196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02920" lvl="1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509588" algn="l"/>
              </a:tabLst>
            </a:pPr>
            <a:endParaRPr lang="en-US" sz="196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02920" lvl="1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509588" algn="l"/>
              </a:tabLst>
            </a:pPr>
            <a:endParaRPr lang="en-US" sz="196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FACAFD16-23B7-4123-8122-F677665EF495}"/>
              </a:ext>
            </a:extLst>
          </p:cNvPr>
          <p:cNvSpPr txBox="1">
            <a:spLocks/>
          </p:cNvSpPr>
          <p:nvPr/>
        </p:nvSpPr>
        <p:spPr>
          <a:xfrm>
            <a:off x="4622804" y="1877999"/>
            <a:ext cx="4278772" cy="5144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tabLst>
                <a:tab pos="509588" algn="l"/>
              </a:tabLst>
            </a:pPr>
            <a:r>
              <a:rPr lang="en-US" sz="1950" dirty="0">
                <a:latin typeface="Open Sans"/>
                <a:ea typeface="Open Sans" pitchFamily="34" charset="0"/>
                <a:cs typeface="Open Sans" pitchFamily="34" charset="0"/>
              </a:rPr>
              <a:t>Drainage </a:t>
            </a:r>
            <a:r>
              <a:rPr lang="en-US" sz="1950" dirty="0" smtClean="0">
                <a:latin typeface="Open Sans"/>
                <a:ea typeface="Open Sans" pitchFamily="34" charset="0"/>
                <a:cs typeface="Open Sans" pitchFamily="34" charset="0"/>
              </a:rPr>
              <a:t>Improvements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7 New Curb </a:t>
            </a:r>
            <a:r>
              <a:rPr lang="en-US" sz="1500" dirty="0" smtClean="0">
                <a:latin typeface="Open Sans"/>
                <a:ea typeface="Open Sans" pitchFamily="34" charset="0"/>
                <a:cs typeface="Open Sans" pitchFamily="34" charset="0"/>
              </a:rPr>
              <a:t>Inlets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 smtClean="0">
                <a:latin typeface="Open Sans"/>
                <a:ea typeface="Open Sans" pitchFamily="34" charset="0"/>
                <a:cs typeface="Open Sans" pitchFamily="34" charset="0"/>
              </a:rPr>
              <a:t>640 feet of Storm Drain Pipe</a:t>
            </a:r>
            <a:endParaRPr lang="en-US" sz="1500" dirty="0">
              <a:latin typeface="Open Sans"/>
              <a:ea typeface="Open Sans" pitchFamily="34" charset="0"/>
              <a:cs typeface="Open Sans" pitchFamily="34" charset="0"/>
            </a:endParaRPr>
          </a:p>
          <a:p>
            <a:pPr lvl="1">
              <a:lnSpc>
                <a:spcPct val="100000"/>
              </a:lnSpc>
              <a:tabLst>
                <a:tab pos="509588" algn="l"/>
              </a:tabLst>
            </a:pPr>
            <a:r>
              <a:rPr lang="en-US" sz="1950" dirty="0">
                <a:latin typeface="Open Sans"/>
                <a:ea typeface="Open Sans" pitchFamily="34" charset="0"/>
                <a:cs typeface="Open Sans" pitchFamily="34" charset="0"/>
              </a:rPr>
              <a:t>Streetscape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00" dirty="0">
                <a:latin typeface="Open Sans"/>
                <a:ea typeface="Open Sans" pitchFamily="34" charset="0"/>
                <a:cs typeface="Open Sans" pitchFamily="34" charset="0"/>
              </a:rPr>
              <a:t>Stamped Concrete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509588" algn="l"/>
              </a:tabLst>
            </a:pPr>
            <a:r>
              <a:rPr lang="en-US" sz="196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Water Quality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600" dirty="0">
                <a:latin typeface="Open Sans"/>
                <a:ea typeface="Open Sans" pitchFamily="34" charset="0"/>
                <a:cs typeface="Open Sans" pitchFamily="34" charset="0"/>
              </a:rPr>
              <a:t>Non-Erodible Permeable Surface </a:t>
            </a:r>
            <a:r>
              <a:rPr lang="en-US" sz="1600" dirty="0" smtClean="0">
                <a:latin typeface="Open Sans"/>
                <a:ea typeface="Open Sans" pitchFamily="34" charset="0"/>
                <a:cs typeface="Open Sans" pitchFamily="34" charset="0"/>
              </a:rPr>
              <a:t>(Cobble</a:t>
            </a:r>
            <a:r>
              <a:rPr lang="en-US" sz="1600" dirty="0">
                <a:latin typeface="Open Sans"/>
                <a:ea typeface="Open Sans" pitchFamily="34" charset="0"/>
                <a:cs typeface="Open Sans" pitchFamily="34" charset="0"/>
              </a:rPr>
              <a:t>)</a:t>
            </a:r>
          </a:p>
          <a:p>
            <a:pPr lvl="2">
              <a:lnSpc>
                <a:spcPct val="100000"/>
              </a:lnSpc>
              <a:tabLst>
                <a:tab pos="509588" algn="l"/>
              </a:tabLst>
            </a:pPr>
            <a:r>
              <a:rPr lang="en-US" sz="15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Biofiltration Unit</a:t>
            </a:r>
          </a:p>
          <a:p>
            <a:pPr marL="502920" lvl="1" indent="0">
              <a:lnSpc>
                <a:spcPct val="100000"/>
              </a:lnSpc>
              <a:buNone/>
              <a:tabLst>
                <a:tab pos="509588" algn="l"/>
              </a:tabLst>
            </a:pPr>
            <a:endParaRPr lang="en-US" sz="196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984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44" y="386336"/>
            <a:ext cx="8675370" cy="15023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Storm Drain Improvements 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3769" y="250236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78119" y="223566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5135" y="2171513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5135" y="2442695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17600" y="269290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2693" y="357773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0186" y="397643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17600" y="446256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00944" y="304580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32031" y="443118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66225" y="436048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54331" y="3925402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11699" y="4605339"/>
            <a:ext cx="151101" cy="9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93328" y="4355080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4021" y="435507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84951" y="4697948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59355" y="3745939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92134" y="4334397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93253" y="4722740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59355" y="5176714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04028" y="6326102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0685" y="1358198"/>
            <a:ext cx="8877029" cy="574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 50"/>
          <p:cNvSpPr/>
          <p:nvPr/>
        </p:nvSpPr>
        <p:spPr>
          <a:xfrm>
            <a:off x="5559355" y="6684861"/>
            <a:ext cx="176212" cy="107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6C8D26FB-72C4-5044-A5F0-41BF271FA70D}"/>
              </a:ext>
            </a:extLst>
          </p:cNvPr>
          <p:cNvSpPr txBox="1"/>
          <p:nvPr/>
        </p:nvSpPr>
        <p:spPr>
          <a:xfrm>
            <a:off x="6746000" y="3187811"/>
            <a:ext cx="18708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u="sng" dirty="0"/>
              <a:t>Proposed 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106 LF of 18-inch Pipe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292 LF of 24-inch Pipe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243 LF of 30-inch Pipe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7 Inlets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4 Cleanouts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749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790" y="6908326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Existing Bridge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7600" y="6908326"/>
            <a:ext cx="184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Proposed Bridge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993641A8-3610-4F31-864E-9B3634BC823E}"/>
              </a:ext>
            </a:extLst>
          </p:cNvPr>
          <p:cNvSpPr txBox="1"/>
          <p:nvPr/>
        </p:nvSpPr>
        <p:spPr>
          <a:xfrm>
            <a:off x="380656" y="1905966"/>
            <a:ext cx="4540968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spcBef>
                <a:spcPts val="550"/>
              </a:spcBef>
              <a:buFont typeface="Arial"/>
              <a:buChar char="•"/>
            </a:pPr>
            <a:endParaRPr lang="en-US" sz="1950" dirty="0">
              <a:latin typeface="Open sans"/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BEB65AF3-43E1-4704-8526-64765A44BF87}"/>
              </a:ext>
            </a:extLst>
          </p:cNvPr>
          <p:cNvSpPr txBox="1">
            <a:spLocks/>
          </p:cNvSpPr>
          <p:nvPr/>
        </p:nvSpPr>
        <p:spPr>
          <a:xfrm>
            <a:off x="400866" y="1877999"/>
            <a:ext cx="4278772" cy="51440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509588" algn="l"/>
              </a:tabLst>
            </a:pPr>
            <a:endParaRPr lang="en-US" sz="196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CA70660F-48E9-4E04-B780-3070E800D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1302" y="3647575"/>
            <a:ext cx="4278772" cy="3200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id="{411F66DF-AA7F-4C03-A673-3F82713E9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1413" y="1870132"/>
            <a:ext cx="3729057" cy="4978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9863" y="6479030"/>
            <a:ext cx="366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 side of Foothill Blvd and Loring St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302" y="6479030"/>
            <a:ext cx="26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Foothill Blvd looking West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519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9612" y="2068830"/>
            <a:ext cx="9748619" cy="54667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Schedule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50" dirty="0">
                <a:latin typeface="Open Sans"/>
                <a:ea typeface="Open Sans" pitchFamily="34" charset="0"/>
                <a:cs typeface="Open Sans" pitchFamily="34" charset="0"/>
              </a:rPr>
              <a:t>Start Construction: Fall 2021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50" dirty="0">
                <a:latin typeface="Open Sans"/>
                <a:ea typeface="Open Sans" pitchFamily="34" charset="0"/>
                <a:cs typeface="Open Sans" pitchFamily="34" charset="0"/>
              </a:rPr>
              <a:t>End Construction: Fall 2022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6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Current Status: Design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Budget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950" dirty="0">
                <a:latin typeface="Open Sans"/>
                <a:ea typeface="Open Sans" pitchFamily="34" charset="0"/>
                <a:cs typeface="Open Sans" pitchFamily="34" charset="0"/>
              </a:rPr>
              <a:t>Estimated Construction Cost:  $1,800,000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52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50292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52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12" y="1042071"/>
            <a:ext cx="870871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Schedule &amp; Budget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64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Public Works Department</a:t>
            </a:r>
          </a:p>
        </p:txBody>
      </p:sp>
      <p:sp>
        <p:nvSpPr>
          <p:cNvPr id="11" name="Slide Number Placeholder 11"/>
          <p:cNvSpPr txBox="1">
            <a:spLocks/>
          </p:cNvSpPr>
          <p:nvPr/>
        </p:nvSpPr>
        <p:spPr>
          <a:xfrm>
            <a:off x="38976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FCBB43-4EE7-4AE0-A011-CC9052827149}" type="slidenum"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18" y="1317782"/>
            <a:ext cx="96543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dirty="0"/>
          </a:p>
          <a:p>
            <a:r>
              <a:rPr lang="en-US" sz="35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841" y="3231727"/>
            <a:ext cx="870871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3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841" y="6114371"/>
            <a:ext cx="870871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33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470622"/>
      </p:ext>
    </p:extLst>
  </p:cSld>
  <p:clrMapOvr>
    <a:masterClrMapping/>
  </p:clrMapOvr>
</p:sld>
</file>

<file path=ppt/theme/theme1.xml><?xml version="1.0" encoding="utf-8"?>
<a:theme xmlns:a="http://schemas.openxmlformats.org/drawingml/2006/main" name="2016 City Standard_PowerPoint Template - 11x8.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1F4040-408B-45FE-A9D5-C2DC410FDAC3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1435c4e-884a-411d-b670-ef9087f230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275CB2-8F93-406C-81DE-8AEB6D6D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8B5F41-F616-475C-9DEF-20632A954E7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05E965-57DC-4A30-81BD-262D27806C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City Standard_PowerPoint Template - 11x8.5</Template>
  <TotalTime>2622</TotalTime>
  <Words>224</Words>
  <Application>Microsoft Macintosh PowerPoint</Application>
  <PresentationFormat>Custom</PresentationFormat>
  <Paragraphs>80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2016 City Standard_PowerPoint Template - 11x8.5</vt:lpstr>
      <vt:lpstr>Foothill Blvd &amp; Loring Street Roundabout </vt:lpstr>
      <vt:lpstr>Public Works Department</vt:lpstr>
      <vt:lpstr>Public Works Department</vt:lpstr>
      <vt:lpstr>Public Works Department</vt:lpstr>
      <vt:lpstr>Storm Drain Improvements </vt:lpstr>
      <vt:lpstr>Public Works Department</vt:lpstr>
      <vt:lpstr>Public Works Department</vt:lpstr>
      <vt:lpstr>Public Works Department</vt:lpstr>
    </vt:vector>
  </TitlesOfParts>
  <Company>The City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Much Longer Main Title</dc:title>
  <dc:creator>japeterson</dc:creator>
  <cp:lastModifiedBy>Karl Rand</cp:lastModifiedBy>
  <cp:revision>378</cp:revision>
  <cp:lastPrinted>2019-06-11T17:59:07Z</cp:lastPrinted>
  <dcterms:created xsi:type="dcterms:W3CDTF">2020-05-13T23:48:17Z</dcterms:created>
  <dcterms:modified xsi:type="dcterms:W3CDTF">2020-05-13T23:48:34Z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154bc741-a538-4b9f-b1a9-b2fdc83cf30a</vt:lpwstr>
  </property>
</Properties>
</file>